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Slab"/>
      <p:regular r:id="rId23"/>
      <p:bold r:id="rId24"/>
    </p:embeddedFont>
    <p:embeddedFont>
      <p:font typeface="Roboto"/>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code/nielsc/hotel-id-starter-similarity-training"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toryblok.com/f/139616/1200x800/09681b30bf/map-formula.webp"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b="1" lang="en" sz="1200" u="sng">
                <a:solidFill>
                  <a:srgbClr val="1155CC"/>
                </a:solidFill>
                <a:latin typeface="Lato"/>
                <a:ea typeface="Lato"/>
                <a:cs typeface="Lato"/>
                <a:sym typeface="Lato"/>
                <a:hlinkClick r:id="rId2">
                  <a:extLst>
                    <a:ext uri="{A12FA001-AC4F-418D-AE19-62706E023703}">
                      <ahyp:hlinkClr val="tx"/>
                    </a:ext>
                  </a:extLst>
                </a:hlinkClick>
              </a:rPr>
              <a:t>https://www.kaggle.com/code/nielsc/hotel-id-starter-similarity-training</a:t>
            </a:r>
            <a:r>
              <a:rPr b="1" lang="en" sz="1200">
                <a:solidFill>
                  <a:srgbClr val="272727"/>
                </a:solidFill>
                <a:latin typeface="Lato"/>
                <a:ea typeface="Lato"/>
                <a:cs typeface="Lato"/>
                <a:sym typeface="Lato"/>
              </a:rPr>
              <a:t> </a:t>
            </a:r>
            <a:endParaRPr b="1" sz="1200">
              <a:solidFill>
                <a:srgbClr val="272727"/>
              </a:solidFill>
              <a:latin typeface="Lato"/>
              <a:ea typeface="Lato"/>
              <a:cs typeface="Lato"/>
              <a:sym typeface="Lato"/>
            </a:endParaRPr>
          </a:p>
          <a:p>
            <a:pPr indent="0" lvl="0" marL="0" rtl="0" algn="l">
              <a:spcBef>
                <a:spcPts val="500"/>
              </a:spcBef>
              <a:spcAft>
                <a:spcPts val="0"/>
              </a:spcAft>
              <a:buNone/>
            </a:pPr>
            <a:r>
              <a:t/>
            </a:r>
            <a:endParaRPr b="1"/>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d8b448b8d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d8b448b8d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Zinnia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d8b448b8d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d8b448b8d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Zinnia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8b448b8d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d8b448b8d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Zinnia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d8ad655be7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d8ad655be7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72727"/>
                </a:solidFill>
                <a:latin typeface="Lato"/>
                <a:ea typeface="Lato"/>
                <a:cs typeface="Lato"/>
                <a:sym typeface="Lato"/>
              </a:rPr>
              <a:t>Main libraries:</a:t>
            </a:r>
            <a:endParaRPr b="1" sz="1200">
              <a:solidFill>
                <a:srgbClr val="272727"/>
              </a:solidFill>
              <a:latin typeface="Lato"/>
              <a:ea typeface="Lato"/>
              <a:cs typeface="Lato"/>
              <a:sym typeface="Lato"/>
            </a:endParaRPr>
          </a:p>
          <a:p>
            <a:pPr indent="-304800" lvl="0" marL="457200" rtl="0" algn="l">
              <a:lnSpc>
                <a:spcPct val="115000"/>
              </a:lnSpc>
              <a:spcBef>
                <a:spcPts val="500"/>
              </a:spcBef>
              <a:spcAft>
                <a:spcPts val="0"/>
              </a:spcAft>
              <a:buClr>
                <a:srgbClr val="272727"/>
              </a:buClr>
              <a:buSzPts val="1200"/>
              <a:buFont typeface="Lato"/>
              <a:buChar char="●"/>
            </a:pPr>
            <a:r>
              <a:rPr lang="en" sz="1200">
                <a:solidFill>
                  <a:srgbClr val="272727"/>
                </a:solidFill>
                <a:latin typeface="Lato"/>
                <a:ea typeface="Lato"/>
                <a:cs typeface="Lato"/>
                <a:sym typeface="Lato"/>
              </a:rPr>
              <a:t>PyTorch – Main deep-learning framework for building and training the model with GPU acceleration.</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timm – Loads pre-trained models like EfficientNet, significantly improving accuracy by starting from strong feature representations.</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Albumentations – Provides data augmentations (flips, color jitter, occlusions) to reduce overfitting and make the model robust to test image distortions.</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scikit-learn (cosine similarity) – Computes similarity between image embeddings, allowing for more robust image retrieval in multi-class scenarios.</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pandas, numpy – Data manipulation.</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matplotlib, plotly – Visualization.</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tqdm – Progress bars.</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PIL – Image loading.</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None/>
            </a:pPr>
            <a:r>
              <a:t/>
            </a:r>
            <a:endParaRPr sz="1200">
              <a:solidFill>
                <a:srgbClr val="272727"/>
              </a:solidFill>
              <a:latin typeface="Lato"/>
              <a:ea typeface="Lato"/>
              <a:cs typeface="Lato"/>
              <a:sym typeface="Lato"/>
            </a:endParaRPr>
          </a:p>
          <a:p>
            <a:pPr indent="0" lvl="0" marL="0" rtl="0" algn="l">
              <a:lnSpc>
                <a:spcPct val="115000"/>
              </a:lnSpc>
              <a:spcBef>
                <a:spcPts val="500"/>
              </a:spcBef>
              <a:spcAft>
                <a:spcPts val="500"/>
              </a:spcAft>
              <a:buNone/>
            </a:pPr>
            <a:r>
              <a:t/>
            </a:r>
            <a:endParaRPr sz="1200">
              <a:solidFill>
                <a:srgbClr val="272727"/>
              </a:solidFill>
              <a:latin typeface="Lato"/>
              <a:ea typeface="Lato"/>
              <a:cs typeface="Lato"/>
              <a:sym typeface="La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2caa2ac91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2caa2ac91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272727"/>
                </a:solidFill>
                <a:latin typeface="Lato"/>
                <a:ea typeface="Lato"/>
                <a:cs typeface="Lato"/>
                <a:sym typeface="Lato"/>
              </a:rPr>
              <a:t>Performance Contribution:  </a:t>
            </a:r>
            <a:endParaRPr b="1" sz="1200">
              <a:solidFill>
                <a:srgbClr val="272727"/>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rPr i="1" lang="en" sz="1200">
                <a:solidFill>
                  <a:srgbClr val="272727"/>
                </a:solidFill>
                <a:latin typeface="Lato"/>
                <a:ea typeface="Lato"/>
                <a:cs typeface="Lato"/>
                <a:sym typeface="Lato"/>
              </a:rPr>
              <a:t>Pretrained Backbone (timm)</a:t>
            </a:r>
            <a:endParaRPr i="1" sz="1200">
              <a:solidFill>
                <a:srgbClr val="272727"/>
              </a:solidFill>
              <a:latin typeface="Lato"/>
              <a:ea typeface="Lato"/>
              <a:cs typeface="Lato"/>
              <a:sym typeface="Lato"/>
            </a:endParaRPr>
          </a:p>
          <a:p>
            <a:pPr indent="-304800" lvl="0" marL="457200" rtl="0" algn="l">
              <a:lnSpc>
                <a:spcPct val="115000"/>
              </a:lnSpc>
              <a:spcBef>
                <a:spcPts val="500"/>
              </a:spcBef>
              <a:spcAft>
                <a:spcPts val="0"/>
              </a:spcAft>
              <a:buClr>
                <a:srgbClr val="272727"/>
              </a:buClr>
              <a:buSzPts val="1200"/>
              <a:buFont typeface="Lato"/>
              <a:buChar char="●"/>
            </a:pPr>
            <a:r>
              <a:rPr lang="en" sz="1200">
                <a:solidFill>
                  <a:srgbClr val="272727"/>
                </a:solidFill>
                <a:latin typeface="Lato"/>
                <a:ea typeface="Lato"/>
                <a:cs typeface="Lato"/>
                <a:sym typeface="Lato"/>
              </a:rPr>
              <a:t>Uses a model (like EfficientNet) that was already trained on large datasets like ImageNet.</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Helps the model learn faster and better without starting from scratch.</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rPr i="1" lang="en" sz="1200">
                <a:solidFill>
                  <a:srgbClr val="272727"/>
                </a:solidFill>
                <a:latin typeface="Lato"/>
                <a:ea typeface="Lato"/>
                <a:cs typeface="Lato"/>
                <a:sym typeface="Lato"/>
              </a:rPr>
              <a:t>Albumentations (Data Augmentations)</a:t>
            </a:r>
            <a:endParaRPr sz="1200">
              <a:solidFill>
                <a:srgbClr val="272727"/>
              </a:solidFill>
              <a:latin typeface="Lato"/>
              <a:ea typeface="Lato"/>
              <a:cs typeface="Lato"/>
              <a:sym typeface="Lato"/>
            </a:endParaRPr>
          </a:p>
          <a:p>
            <a:pPr indent="-304800" lvl="0" marL="457200" rtl="0" algn="l">
              <a:lnSpc>
                <a:spcPct val="115000"/>
              </a:lnSpc>
              <a:spcBef>
                <a:spcPts val="500"/>
              </a:spcBef>
              <a:spcAft>
                <a:spcPts val="0"/>
              </a:spcAft>
              <a:buClr>
                <a:srgbClr val="272727"/>
              </a:buClr>
              <a:buSzPts val="1200"/>
              <a:buFont typeface="Lato"/>
              <a:buChar char="●"/>
            </a:pPr>
            <a:r>
              <a:rPr lang="en" sz="1200">
                <a:solidFill>
                  <a:srgbClr val="272727"/>
                </a:solidFill>
                <a:latin typeface="Lato"/>
                <a:ea typeface="Lato"/>
                <a:cs typeface="Lato"/>
                <a:sym typeface="Lato"/>
              </a:rPr>
              <a:t>Adds transformations like flipping, color changes, and occlusions to make the model more robust.</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Helps prevent overfitting and improves generalization to real-world test images.</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rPr i="1" lang="en" sz="1200">
                <a:solidFill>
                  <a:srgbClr val="272727"/>
                </a:solidFill>
                <a:latin typeface="Lato"/>
                <a:ea typeface="Lato"/>
                <a:cs typeface="Lato"/>
                <a:sym typeface="Lato"/>
              </a:rPr>
              <a:t>Cosine Similarity (Image Retrieval)</a:t>
            </a:r>
            <a:endParaRPr i="1" sz="1200">
              <a:solidFill>
                <a:srgbClr val="272727"/>
              </a:solidFill>
              <a:latin typeface="Lato"/>
              <a:ea typeface="Lato"/>
              <a:cs typeface="Lato"/>
              <a:sym typeface="Lato"/>
            </a:endParaRPr>
          </a:p>
          <a:p>
            <a:pPr indent="-304800" lvl="0" marL="457200" rtl="0" algn="l">
              <a:lnSpc>
                <a:spcPct val="115000"/>
              </a:lnSpc>
              <a:spcBef>
                <a:spcPts val="500"/>
              </a:spcBef>
              <a:spcAft>
                <a:spcPts val="0"/>
              </a:spcAft>
              <a:buClr>
                <a:srgbClr val="272727"/>
              </a:buClr>
              <a:buSzPts val="1200"/>
              <a:buFont typeface="Lato"/>
              <a:buChar char="●"/>
            </a:pPr>
            <a:r>
              <a:rPr lang="en" sz="1200">
                <a:solidFill>
                  <a:srgbClr val="272727"/>
                </a:solidFill>
                <a:latin typeface="Lato"/>
                <a:ea typeface="Lato"/>
                <a:cs typeface="Lato"/>
                <a:sym typeface="Lato"/>
              </a:rPr>
              <a:t>Compares image embeddings to find the closest matches.</a:t>
            </a:r>
            <a:endParaRPr sz="1200">
              <a:solidFill>
                <a:srgbClr val="272727"/>
              </a:solidFill>
              <a:latin typeface="Lato"/>
              <a:ea typeface="Lato"/>
              <a:cs typeface="Lato"/>
              <a:sym typeface="Lato"/>
            </a:endParaRPr>
          </a:p>
          <a:p>
            <a:pPr indent="-304800" lvl="0" marL="4572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Helps in cases where classification alone may fail, especially if test images are occluded or not well-represented in training.</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None/>
            </a:pPr>
            <a:r>
              <a:t/>
            </a:r>
            <a:endParaRPr sz="1200">
              <a:solidFill>
                <a:srgbClr val="272727"/>
              </a:solidFill>
              <a:latin typeface="Lato"/>
              <a:ea typeface="Lato"/>
              <a:cs typeface="Lato"/>
              <a:sym typeface="Lato"/>
            </a:endParaRPr>
          </a:p>
          <a:p>
            <a:pPr indent="0" lvl="0" marL="0" rtl="0" algn="l">
              <a:lnSpc>
                <a:spcPct val="115000"/>
              </a:lnSpc>
              <a:spcBef>
                <a:spcPts val="500"/>
              </a:spcBef>
              <a:spcAft>
                <a:spcPts val="500"/>
              </a:spcAft>
              <a:buNone/>
            </a:pPr>
            <a:r>
              <a:rPr lang="en" sz="1200">
                <a:solidFill>
                  <a:srgbClr val="272727"/>
                </a:solidFill>
                <a:latin typeface="Lato"/>
                <a:ea typeface="Lato"/>
                <a:cs typeface="Lato"/>
                <a:sym typeface="Lato"/>
              </a:rPr>
              <a:t>https://albumentations.ai/docs/images/introduction/image_augmentation/augmentation.jpg</a:t>
            </a:r>
            <a:endParaRPr sz="1200">
              <a:solidFill>
                <a:srgbClr val="272727"/>
              </a:solidFill>
              <a:latin typeface="Lato"/>
              <a:ea typeface="Lato"/>
              <a:cs typeface="Lato"/>
              <a:sym typeface="Lato"/>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2caa2ac91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caa2ac91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2caa2ac91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caa2ac91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1397000" rtl="0" algn="l">
              <a:lnSpc>
                <a:spcPct val="115000"/>
              </a:lnSpc>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Do you see any elements that could be successfully adopted from the solution to the model being built by you/your peers?</a:t>
            </a:r>
            <a:endParaRPr sz="1200">
              <a:solidFill>
                <a:schemeClr val="dk1"/>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rPr lang="en" sz="1200">
                <a:solidFill>
                  <a:schemeClr val="dk1"/>
                </a:solidFill>
                <a:latin typeface="Lato"/>
                <a:ea typeface="Lato"/>
                <a:cs typeface="Lato"/>
                <a:sym typeface="Lato"/>
              </a:rPr>
              <a:t>One potential takeaway is the processing method used by this solution. It may be useful to use the feature extraction of the CNN, take those features and add them to an embedding model, and then classify the now embedded data. That way we can add even more feature augmentation like this solution did, or change what augmentation we want to use. Or we could use the extracted and embedded features and find different classification models that may produce a higher accuracy. </a:t>
            </a:r>
            <a:endParaRPr sz="1200">
              <a:solidFill>
                <a:schemeClr val="dk1"/>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2caa2ac91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2caa2ac91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13970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Are there any topic(s)/technology(ies) would you like to invest your time in learning more about?</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Clr>
                <a:schemeClr val="dk1"/>
              </a:buClr>
              <a:buSzPts val="1100"/>
              <a:buFont typeface="Arial"/>
              <a:buNone/>
            </a:pPr>
            <a:r>
              <a:rPr lang="en">
                <a:solidFill>
                  <a:schemeClr val="dk1"/>
                </a:solidFill>
              </a:rPr>
              <a:t>There are several technologies that we would like to learn more about that were used in the winning solution. These include checkpoints, embedding layers, and some of the image-filtering techniques. We would like to adopt at least the base model from this code into our solution. A CNN seems like the most logical model to use for this problem, as well as their use of backward propagation. We will probably end up using some of the image filters also.</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https://www.baeldung.com/wp-content/uploads/sites/4/2023/01/embedding_layer.png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2caa2ac91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2caa2ac91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72727"/>
              </a:buClr>
              <a:buSzPts val="1200"/>
              <a:buFont typeface="Lato"/>
              <a:buAutoNum type="arabicPeriod"/>
            </a:pPr>
            <a:r>
              <a:rPr b="1" lang="en" sz="1200">
                <a:solidFill>
                  <a:srgbClr val="272727"/>
                </a:solidFill>
                <a:latin typeface="Lato"/>
                <a:ea typeface="Lato"/>
                <a:cs typeface="Lato"/>
                <a:sym typeface="Lato"/>
              </a:rPr>
              <a:t>Problem description</a:t>
            </a:r>
            <a:r>
              <a:rPr lang="en" sz="1200">
                <a:solidFill>
                  <a:srgbClr val="272727"/>
                </a:solidFill>
                <a:latin typeface="Lato"/>
                <a:ea typeface="Lato"/>
                <a:cs typeface="Lato"/>
                <a:sym typeface="Lato"/>
              </a:rPr>
              <a:t>:</a:t>
            </a:r>
            <a:endParaRPr sz="1200">
              <a:solidFill>
                <a:srgbClr val="272727"/>
              </a:solidFill>
              <a:latin typeface="Lato"/>
              <a:ea typeface="Lato"/>
              <a:cs typeface="Lato"/>
              <a:sym typeface="Lato"/>
            </a:endParaRPr>
          </a:p>
          <a:p>
            <a:pPr indent="-304800" lvl="1" marL="13970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What is the data science problem to be solved?</a:t>
            </a:r>
            <a:endParaRPr i="1" sz="1200">
              <a:solidFill>
                <a:srgbClr val="272727"/>
              </a:solidFill>
              <a:latin typeface="Lato"/>
              <a:ea typeface="Lato"/>
              <a:cs typeface="Lato"/>
              <a:sym typeface="Lato"/>
            </a:endParaRPr>
          </a:p>
          <a:p>
            <a:pPr indent="0" lvl="0" marL="0" rtl="0" algn="l">
              <a:lnSpc>
                <a:spcPct val="115000"/>
              </a:lnSpc>
              <a:spcBef>
                <a:spcPts val="1200"/>
              </a:spcBef>
              <a:spcAft>
                <a:spcPts val="0"/>
              </a:spcAft>
              <a:buNone/>
            </a:pPr>
            <a:r>
              <a:rPr lang="en" sz="1200">
                <a:solidFill>
                  <a:srgbClr val="272727"/>
                </a:solidFill>
                <a:latin typeface="Lato"/>
                <a:ea typeface="Lato"/>
                <a:cs typeface="Lato"/>
                <a:sym typeface="Lato"/>
              </a:rPr>
              <a:t>The data science problem is developing a machine learning model that can match images of hotel rooms to their respective hotels. This solution aims to automate the identification process based on visual evidence from photographs, improving efficiency compared to manual analysis.</a:t>
            </a:r>
            <a:endParaRPr sz="1200">
              <a:solidFill>
                <a:srgbClr val="272727"/>
              </a:solidFill>
              <a:latin typeface="Lato"/>
              <a:ea typeface="Lato"/>
              <a:cs typeface="Lato"/>
              <a:sym typeface="Lato"/>
            </a:endParaRPr>
          </a:p>
          <a:p>
            <a:pPr indent="0" lvl="0" marL="0" rtl="0" algn="l">
              <a:lnSpc>
                <a:spcPct val="115000"/>
              </a:lnSpc>
              <a:spcBef>
                <a:spcPts val="1200"/>
              </a:spcBef>
              <a:spcAft>
                <a:spcPts val="0"/>
              </a:spcAft>
              <a:buNone/>
            </a:pPr>
            <a:r>
              <a:t/>
            </a:r>
            <a:endParaRPr sz="1200">
              <a:solidFill>
                <a:srgbClr val="272727"/>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en" sz="1200">
                <a:solidFill>
                  <a:srgbClr val="272727"/>
                </a:solidFill>
                <a:latin typeface="Lato"/>
                <a:ea typeface="Lato"/>
                <a:cs typeface="Lato"/>
                <a:sym typeface="Lato"/>
              </a:rPr>
              <a:t>https://d1m75rqqgidzqn.cloudfront.net/wp-data/2020/06/15133800/Blog-Image-11-6-2020-01-1-1024x620.jpg</a:t>
            </a:r>
            <a:endParaRPr sz="1200">
              <a:solidFill>
                <a:srgbClr val="272727"/>
              </a:solidFill>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72727"/>
              </a:solidFill>
              <a:latin typeface="Lato"/>
              <a:ea typeface="Lato"/>
              <a:cs typeface="Lato"/>
              <a:sym typeface="Lato"/>
            </a:endParaRPr>
          </a:p>
          <a:p>
            <a:pPr indent="0" lvl="0" marL="0" rtl="0" algn="l">
              <a:lnSpc>
                <a:spcPct val="115000"/>
              </a:lnSpc>
              <a:spcBef>
                <a:spcPts val="1200"/>
              </a:spcBef>
              <a:spcAft>
                <a:spcPts val="50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2caa2ac91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2caa2ac91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13970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What was the motivation/importance of the problem?</a:t>
            </a:r>
            <a:endParaRPr sz="1200">
              <a:solidFill>
                <a:srgbClr val="272727"/>
              </a:solidFill>
              <a:latin typeface="Lato"/>
              <a:ea typeface="Lato"/>
              <a:cs typeface="Lato"/>
              <a:sym typeface="Lato"/>
            </a:endParaRPr>
          </a:p>
          <a:p>
            <a:pPr indent="0" lvl="0" marL="0" rtl="0" algn="l">
              <a:lnSpc>
                <a:spcPct val="115000"/>
              </a:lnSpc>
              <a:spcBef>
                <a:spcPts val="1200"/>
              </a:spcBef>
              <a:spcAft>
                <a:spcPts val="0"/>
              </a:spcAft>
              <a:buNone/>
            </a:pPr>
            <a:r>
              <a:rPr lang="en" sz="1200">
                <a:solidFill>
                  <a:srgbClr val="272727"/>
                </a:solidFill>
                <a:latin typeface="Lato"/>
                <a:ea typeface="Lato"/>
                <a:cs typeface="Lato"/>
                <a:sym typeface="Lato"/>
              </a:rPr>
              <a:t>Human trafficking is a widespread global issue that often occurs in concealed environments like hotel rooms. Law enforcement and organizations face significant challenges in identifying the locations of victims due to limited visual evidence. Photographs from hotel rooms are often the only clues, but manually analyzing them is time-consuming, labor-intensive, and error-prone. Given the thousands of unique hotel room configurations, an automated, scalable solution is necessary to enhance response times and rescue operations. The project also demonstrates how AI can be leveraged to address societal human rights issues, highlighting its broader significance.</a:t>
            </a:r>
            <a:endParaRPr sz="1200">
              <a:solidFill>
                <a:srgbClr val="272727"/>
              </a:solidFill>
              <a:latin typeface="Lato"/>
              <a:ea typeface="Lato"/>
              <a:cs typeface="Lato"/>
              <a:sym typeface="Lato"/>
            </a:endParaRPr>
          </a:p>
          <a:p>
            <a:pPr indent="0" lvl="0" marL="0" rtl="0" algn="l">
              <a:lnSpc>
                <a:spcPct val="115000"/>
              </a:lnSpc>
              <a:spcBef>
                <a:spcPts val="1200"/>
              </a:spcBef>
              <a:spcAft>
                <a:spcPts val="0"/>
              </a:spcAft>
              <a:buNone/>
            </a:pPr>
            <a:r>
              <a:rPr lang="en" sz="1200">
                <a:solidFill>
                  <a:srgbClr val="272727"/>
                </a:solidFill>
                <a:latin typeface="Lato"/>
                <a:ea typeface="Lato"/>
                <a:cs typeface="Lato"/>
                <a:sym typeface="Lato"/>
              </a:rPr>
              <a:t>https://media.tegna-media.com/assets/WNEP/images/364a0416-072e-4434-98cc-722361ccac39/364a0416-072e-4434-98cc-722361ccac39_750x422.jpg</a:t>
            </a:r>
            <a:endParaRPr sz="1200">
              <a:solidFill>
                <a:srgbClr val="272727"/>
              </a:solidFill>
              <a:latin typeface="Lato"/>
              <a:ea typeface="Lato"/>
              <a:cs typeface="Lato"/>
              <a:sym typeface="Lato"/>
            </a:endParaRPr>
          </a:p>
          <a:p>
            <a:pPr indent="0" lvl="0" marL="0" rtl="0" algn="l">
              <a:lnSpc>
                <a:spcPct val="115000"/>
              </a:lnSpc>
              <a:spcBef>
                <a:spcPts val="1200"/>
              </a:spcBef>
              <a:spcAft>
                <a:spcPts val="1200"/>
              </a:spcAft>
              <a:buClr>
                <a:schemeClr val="dk1"/>
              </a:buClr>
              <a:buSzPts val="1100"/>
              <a:buFont typeface="Arial"/>
              <a:buNone/>
            </a:pPr>
            <a:r>
              <a:t/>
            </a:r>
            <a:endParaRPr sz="1200">
              <a:solidFill>
                <a:srgbClr val="272727"/>
              </a:solidFill>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2caa2ac9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2caa2ac9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1397000" rtl="0" algn="l">
              <a:lnSpc>
                <a:spcPct val="115000"/>
              </a:lnSpc>
              <a:spcBef>
                <a:spcPts val="0"/>
              </a:spcBef>
              <a:spcAft>
                <a:spcPts val="0"/>
              </a:spcAft>
              <a:buClr>
                <a:srgbClr val="272727"/>
              </a:buClr>
              <a:buSzPts val="1200"/>
              <a:buFont typeface="Lato"/>
              <a:buChar char="○"/>
            </a:pPr>
            <a:r>
              <a:rPr lang="en" sz="1200">
                <a:solidFill>
                  <a:srgbClr val="272727"/>
                </a:solidFill>
                <a:latin typeface="Lato"/>
                <a:ea typeface="Lato"/>
                <a:cs typeface="Lato"/>
                <a:sym typeface="Lato"/>
              </a:rPr>
              <a:t>What were the classification labels?</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None/>
            </a:pPr>
            <a:r>
              <a:rPr lang="en" sz="1200">
                <a:solidFill>
                  <a:srgbClr val="272727"/>
                </a:solidFill>
                <a:latin typeface="Lato"/>
                <a:ea typeface="Lato"/>
                <a:cs typeface="Lato"/>
                <a:sym typeface="Lato"/>
              </a:rPr>
              <a:t>The challenge aimed to develop a model capable of identifying the hotel where a presented image was taken. Accurately identifying hotels from images can be a crucial tool in combating human trafficking. Traffickers often post photos of victims in hotel rooms thus being able to determine the specific hotel ID can assist law enforcement and NGO’s in locating/rescuing victims. This task involved classifying images into numerous hotel categories based on several visual features. Each image in the dataset was labeled with a unique hotel ID number, representing the specific hotel where the image was captured. </a:t>
            </a:r>
            <a:endParaRPr sz="1200">
              <a:solidFill>
                <a:srgbClr val="272727"/>
              </a:solidFill>
              <a:latin typeface="Lato"/>
              <a:ea typeface="Lato"/>
              <a:cs typeface="Lato"/>
              <a:sym typeface="Lato"/>
            </a:endParaRPr>
          </a:p>
          <a:p>
            <a:pPr indent="0" lvl="0" marL="0" rtl="0" algn="l">
              <a:lnSpc>
                <a:spcPct val="115000"/>
              </a:lnSpc>
              <a:spcBef>
                <a:spcPts val="500"/>
              </a:spcBef>
              <a:spcAft>
                <a:spcPts val="0"/>
              </a:spcAft>
              <a:buNone/>
            </a:pPr>
            <a:r>
              <a:t/>
            </a:r>
            <a:endParaRPr sz="1200">
              <a:solidFill>
                <a:srgbClr val="272727"/>
              </a:solidFill>
              <a:latin typeface="Lato"/>
              <a:ea typeface="Lato"/>
              <a:cs typeface="Lato"/>
              <a:sym typeface="Lato"/>
            </a:endParaRPr>
          </a:p>
          <a:p>
            <a:pPr indent="0" lvl="0" marL="0" rtl="0" algn="l">
              <a:lnSpc>
                <a:spcPct val="115000"/>
              </a:lnSpc>
              <a:spcBef>
                <a:spcPts val="500"/>
              </a:spcBef>
              <a:spcAft>
                <a:spcPts val="500"/>
              </a:spcAft>
              <a:buClr>
                <a:schemeClr val="dk1"/>
              </a:buClr>
              <a:buSzPts val="1100"/>
              <a:buFont typeface="Arial"/>
              <a:buNone/>
            </a:pPr>
            <a:r>
              <a:rPr lang="en" sz="1200">
                <a:solidFill>
                  <a:srgbClr val="272727"/>
                </a:solidFill>
                <a:latin typeface="Lato"/>
                <a:ea typeface="Lato"/>
                <a:cs typeface="Lato"/>
                <a:sym typeface="Lato"/>
              </a:rPr>
              <a:t>https://media.licdn.com/dms/image/C4D12AQFvkvRW2wQlxQ/article-cover_image-shrink_720_1280/0/1650384205682?e=2147483647&amp;t=SBcZskc1LhVfOo2iosedUq2f4QWOm4k_CfT2MKwcG78&amp;v=beta</a:t>
            </a:r>
            <a:endParaRPr sz="1200">
              <a:solidFill>
                <a:srgbClr val="272727"/>
              </a:solidFill>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2caa2ac9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2caa2ac9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https://a.storyblok.com/f/139616/1200x800/09681b30bf/map-formula.webp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was the success of proposed solutions evaluated by Kaggle?</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sz="1200">
                <a:solidFill>
                  <a:srgbClr val="272727"/>
                </a:solidFill>
                <a:latin typeface="Lato"/>
                <a:ea typeface="Lato"/>
                <a:cs typeface="Lato"/>
                <a:sym typeface="Lato"/>
              </a:rPr>
              <a:t>The model generates a ranked list of the top 5 predicted hotel ID’s for each image using the mean average precision at 5. If the correct hotel ID appears in the top 5 ranking the prediction gets a partial credit based on the rating. This metric assesses the average precision of the prediction for each query image. </a:t>
            </a:r>
            <a:endParaRPr sz="1200">
              <a:solidFill>
                <a:srgbClr val="272727"/>
              </a:solidFill>
              <a:latin typeface="Lato"/>
              <a:ea typeface="Lato"/>
              <a:cs typeface="Lato"/>
              <a:sym typeface="Lato"/>
            </a:endParaRPr>
          </a:p>
          <a:p>
            <a:pPr indent="0" lvl="0" marL="0" rtl="0" algn="l">
              <a:spcBef>
                <a:spcPts val="5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2caa2ac91b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2caa2ac91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d8ad655be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d8ad655be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solidFill>
                  <a:srgbClr val="272727"/>
                </a:solidFill>
              </a:rPr>
              <a:t>Zinnia</a:t>
            </a:r>
            <a:endParaRPr sz="800">
              <a:solidFill>
                <a:srgbClr val="272727"/>
              </a:solidFill>
            </a:endParaRPr>
          </a:p>
          <a:p>
            <a:pPr indent="-279400" lvl="0" marL="457200" rtl="0" algn="l">
              <a:lnSpc>
                <a:spcPct val="115000"/>
              </a:lnSpc>
              <a:spcBef>
                <a:spcPts val="500"/>
              </a:spcBef>
              <a:spcAft>
                <a:spcPts val="0"/>
              </a:spcAft>
              <a:buClr>
                <a:srgbClr val="272727"/>
              </a:buClr>
              <a:buSzPts val="800"/>
              <a:buChar char="●"/>
            </a:pPr>
            <a:r>
              <a:rPr lang="en" sz="800">
                <a:solidFill>
                  <a:srgbClr val="272727"/>
                </a:solidFill>
              </a:rPr>
              <a:t>Embedding - Based Image Representation</a:t>
            </a:r>
            <a:endParaRPr sz="800">
              <a:solidFill>
                <a:srgbClr val="272727"/>
              </a:solidFill>
            </a:endParaRPr>
          </a:p>
          <a:p>
            <a:pPr indent="-279400" lvl="1" marL="914400" rtl="0" algn="l">
              <a:lnSpc>
                <a:spcPct val="115000"/>
              </a:lnSpc>
              <a:spcBef>
                <a:spcPts val="0"/>
              </a:spcBef>
              <a:spcAft>
                <a:spcPts val="0"/>
              </a:spcAft>
              <a:buClr>
                <a:srgbClr val="272727"/>
              </a:buClr>
              <a:buSzPts val="800"/>
              <a:buChar char="○"/>
            </a:pPr>
            <a:r>
              <a:rPr lang="en" sz="800">
                <a:solidFill>
                  <a:srgbClr val="272727"/>
                </a:solidFill>
              </a:rPr>
              <a:t>Instead of directly classifying images, the model learns embeddings that capture key features of hotel images </a:t>
            </a:r>
            <a:endParaRPr sz="800">
              <a:solidFill>
                <a:srgbClr val="272727"/>
              </a:solidFill>
            </a:endParaRPr>
          </a:p>
          <a:p>
            <a:pPr indent="-279400" lvl="2" marL="1371600" rtl="0" algn="l">
              <a:lnSpc>
                <a:spcPct val="115000"/>
              </a:lnSpc>
              <a:spcBef>
                <a:spcPts val="0"/>
              </a:spcBef>
              <a:spcAft>
                <a:spcPts val="0"/>
              </a:spcAft>
              <a:buClr>
                <a:srgbClr val="272727"/>
              </a:buClr>
              <a:buSzPts val="800"/>
              <a:buChar char="■"/>
            </a:pPr>
            <a:r>
              <a:rPr lang="en" sz="800">
                <a:solidFill>
                  <a:srgbClr val="272727"/>
                </a:solidFill>
              </a:rPr>
              <a:t>Used a pretrained CNN (EfficientNet-B0) without the final classification layer</a:t>
            </a:r>
            <a:endParaRPr sz="800">
              <a:solidFill>
                <a:srgbClr val="272727"/>
              </a:solidFill>
            </a:endParaRPr>
          </a:p>
          <a:p>
            <a:pPr indent="-279400" lvl="2" marL="1371600" rtl="0" algn="l">
              <a:lnSpc>
                <a:spcPct val="115000"/>
              </a:lnSpc>
              <a:spcBef>
                <a:spcPts val="0"/>
              </a:spcBef>
              <a:spcAft>
                <a:spcPts val="0"/>
              </a:spcAft>
              <a:buClr>
                <a:srgbClr val="272727"/>
              </a:buClr>
              <a:buSzPts val="800"/>
              <a:buChar char="■"/>
            </a:pPr>
            <a:r>
              <a:rPr lang="en" sz="800">
                <a:solidFill>
                  <a:srgbClr val="272727"/>
                </a:solidFill>
              </a:rPr>
              <a:t>The extracted CNN features are passed through an embedding layer (linear layer) to obtain a vector representation</a:t>
            </a:r>
            <a:endParaRPr sz="800">
              <a:solidFill>
                <a:srgbClr val="272727"/>
              </a:solidFill>
            </a:endParaRPr>
          </a:p>
          <a:p>
            <a:pPr indent="-279400" lvl="2" marL="1371600" rtl="0" algn="l">
              <a:lnSpc>
                <a:spcPct val="115000"/>
              </a:lnSpc>
              <a:spcBef>
                <a:spcPts val="0"/>
              </a:spcBef>
              <a:spcAft>
                <a:spcPts val="0"/>
              </a:spcAft>
              <a:buClr>
                <a:srgbClr val="272727"/>
              </a:buClr>
              <a:buSzPts val="800"/>
              <a:buChar char="■"/>
            </a:pPr>
            <a:r>
              <a:rPr lang="en" sz="800">
                <a:solidFill>
                  <a:srgbClr val="272727"/>
                </a:solidFill>
              </a:rPr>
              <a:t>The embedding in then passed through another linear classification for hotel ID prediction </a:t>
            </a:r>
            <a:endParaRPr sz="800">
              <a:solidFill>
                <a:srgbClr val="272727"/>
              </a:solidFill>
            </a:endParaRPr>
          </a:p>
          <a:p>
            <a:pPr indent="-279400" lvl="2" marL="1371600" rtl="0" algn="l">
              <a:lnSpc>
                <a:spcPct val="115000"/>
              </a:lnSpc>
              <a:spcBef>
                <a:spcPts val="0"/>
              </a:spcBef>
              <a:spcAft>
                <a:spcPts val="0"/>
              </a:spcAft>
              <a:buClr>
                <a:srgbClr val="272727"/>
              </a:buClr>
              <a:buSzPts val="800"/>
              <a:buChar char="■"/>
            </a:pPr>
            <a:r>
              <a:rPr lang="en" sz="800">
                <a:solidFill>
                  <a:srgbClr val="272727"/>
                </a:solidFill>
              </a:rPr>
              <a:t>The embeddings allow us to use the primarily numerical, distance-based similarity model  </a:t>
            </a:r>
            <a:endParaRPr sz="800">
              <a:solidFill>
                <a:srgbClr val="272727"/>
              </a:solidFill>
            </a:endParaRPr>
          </a:p>
          <a:p>
            <a:pPr indent="-279400" lvl="2" marL="1371600" rtl="0" algn="l">
              <a:lnSpc>
                <a:spcPct val="115000"/>
              </a:lnSpc>
              <a:spcBef>
                <a:spcPts val="0"/>
              </a:spcBef>
              <a:spcAft>
                <a:spcPts val="0"/>
              </a:spcAft>
              <a:buClr>
                <a:srgbClr val="272727"/>
              </a:buClr>
              <a:buSzPts val="800"/>
              <a:buChar char="■"/>
            </a:pPr>
            <a:r>
              <a:rPr lang="en" sz="800">
                <a:solidFill>
                  <a:srgbClr val="272727"/>
                </a:solidFill>
              </a:rPr>
              <a:t>The class prediction helps fine tune embedding so that they better represent the unique hotel characteristics</a:t>
            </a:r>
            <a:endParaRPr sz="8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d8ad655be7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d8ad655be7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Zinnia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d8b448b8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d8b448b8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Zinnia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 1.5 - Kaggle Winning Solutions</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77500"/>
          </a:bodyPr>
          <a:lstStyle/>
          <a:p>
            <a:pPr indent="0" lvl="0" marL="0" rtl="0" algn="ctr">
              <a:spcBef>
                <a:spcPts val="0"/>
              </a:spcBef>
              <a:spcAft>
                <a:spcPts val="0"/>
              </a:spcAft>
              <a:buNone/>
            </a:pPr>
            <a:r>
              <a:rPr lang="en"/>
              <a:t>Team Members: Sneha Gonipati, Zinnia Waheed, Aiah Aly, Heron Ziegel, Faisal Shaikh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Data Augmentation </a:t>
            </a:r>
            <a:endParaRPr/>
          </a:p>
          <a:p>
            <a:pPr indent="0" lvl="0" marL="0" rtl="0" algn="l">
              <a:spcBef>
                <a:spcPts val="0"/>
              </a:spcBef>
              <a:spcAft>
                <a:spcPts val="0"/>
              </a:spcAft>
              <a:buNone/>
            </a:pPr>
            <a:r>
              <a:t/>
            </a:r>
            <a:endParaRPr/>
          </a:p>
        </p:txBody>
      </p:sp>
      <p:sp>
        <p:nvSpPr>
          <p:cNvPr id="123" name="Google Shape;123;p22"/>
          <p:cNvSpPr txBox="1"/>
          <p:nvPr>
            <p:ph idx="1" type="body"/>
          </p:nvPr>
        </p:nvSpPr>
        <p:spPr>
          <a:xfrm>
            <a:off x="116125" y="1512675"/>
            <a:ext cx="5040000" cy="30789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u="sng"/>
              <a:t>Coarse Dropout </a:t>
            </a:r>
            <a:r>
              <a:rPr lang="en"/>
              <a:t>function blocked random patches in images with a solid color red to simulate </a:t>
            </a:r>
            <a:r>
              <a:rPr lang="en"/>
              <a:t>occlusions</a:t>
            </a:r>
            <a:endParaRPr/>
          </a:p>
          <a:p>
            <a:pPr indent="-317182" lvl="0" marL="457200" rtl="0" algn="l">
              <a:spcBef>
                <a:spcPts val="1200"/>
              </a:spcBef>
              <a:spcAft>
                <a:spcPts val="0"/>
              </a:spcAft>
              <a:buSzPct val="100000"/>
              <a:buChar char="●"/>
            </a:pPr>
            <a:r>
              <a:rPr lang="en"/>
              <a:t>Mimics real world cases where </a:t>
            </a:r>
            <a:r>
              <a:rPr lang="en"/>
              <a:t>furniture or other objects distort key image details </a:t>
            </a:r>
            <a:endParaRPr/>
          </a:p>
          <a:p>
            <a:pPr indent="-317182" lvl="0" marL="457200" rtl="0" algn="l">
              <a:spcBef>
                <a:spcPts val="0"/>
              </a:spcBef>
              <a:spcAft>
                <a:spcPts val="0"/>
              </a:spcAft>
              <a:buSzPct val="100000"/>
              <a:buChar char="●"/>
            </a:pPr>
            <a:r>
              <a:rPr lang="en"/>
              <a:t>Trains the model to rely on more general features rather than specific objects </a:t>
            </a:r>
            <a:endParaRPr/>
          </a:p>
          <a:p>
            <a:pPr indent="-317182" lvl="0" marL="457200" rtl="0" algn="l">
              <a:spcBef>
                <a:spcPts val="0"/>
              </a:spcBef>
              <a:spcAft>
                <a:spcPts val="0"/>
              </a:spcAft>
              <a:buSzPct val="100000"/>
              <a:buChar char="●"/>
            </a:pPr>
            <a:r>
              <a:rPr lang="en"/>
              <a:t>Prevents overfitting to small, easily obstructed objects</a:t>
            </a:r>
            <a:endParaRPr/>
          </a:p>
          <a:p>
            <a:pPr indent="0" lvl="0" marL="0" rtl="0" algn="l">
              <a:spcBef>
                <a:spcPts val="1200"/>
              </a:spcBef>
              <a:spcAft>
                <a:spcPts val="0"/>
              </a:spcAft>
              <a:buNone/>
            </a:pPr>
            <a:r>
              <a:rPr lang="en" u="sng"/>
              <a:t>Normalization and tensor conversion</a:t>
            </a:r>
            <a:endParaRPr u="sng"/>
          </a:p>
          <a:p>
            <a:pPr indent="-317182" lvl="0" marL="457200" rtl="0" algn="l">
              <a:spcBef>
                <a:spcPts val="1200"/>
              </a:spcBef>
              <a:spcAft>
                <a:spcPts val="0"/>
              </a:spcAft>
              <a:buSzPct val="100000"/>
              <a:buChar char="●"/>
            </a:pPr>
            <a:r>
              <a:rPr lang="en"/>
              <a:t>Standardizes image inputs for CNN models</a:t>
            </a:r>
            <a:endParaRPr/>
          </a:p>
          <a:p>
            <a:pPr indent="-317182" lvl="0" marL="457200" rtl="0" algn="l">
              <a:spcBef>
                <a:spcPts val="0"/>
              </a:spcBef>
              <a:spcAft>
                <a:spcPts val="0"/>
              </a:spcAft>
              <a:buSzPct val="100000"/>
              <a:buChar char="●"/>
            </a:pPr>
            <a:r>
              <a:rPr lang="en"/>
              <a:t>Converts images to tensors for efficient GPU training </a:t>
            </a:r>
            <a:endParaRPr/>
          </a:p>
          <a:p>
            <a:pPr indent="-317182" lvl="0" marL="457200" rtl="0" algn="l">
              <a:spcBef>
                <a:spcPts val="0"/>
              </a:spcBef>
              <a:spcAft>
                <a:spcPts val="0"/>
              </a:spcAft>
              <a:buSzPct val="100000"/>
              <a:buChar char="●"/>
            </a:pPr>
            <a:r>
              <a:rPr lang="en"/>
              <a:t>Allows for stable and faster model training </a:t>
            </a:r>
            <a:endParaRPr/>
          </a:p>
        </p:txBody>
      </p:sp>
      <p:pic>
        <p:nvPicPr>
          <p:cNvPr id="124" name="Google Shape;124;p22"/>
          <p:cNvPicPr preferRelativeResize="0"/>
          <p:nvPr/>
        </p:nvPicPr>
        <p:blipFill>
          <a:blip r:embed="rId3">
            <a:alphaModFix/>
          </a:blip>
          <a:stretch>
            <a:fillRect/>
          </a:stretch>
        </p:blipFill>
        <p:spPr>
          <a:xfrm>
            <a:off x="5156125" y="1812734"/>
            <a:ext cx="3772026" cy="2163566"/>
          </a:xfrm>
          <a:prstGeom prst="rect">
            <a:avLst/>
          </a:prstGeom>
          <a:noFill/>
          <a:ln>
            <a:noFill/>
          </a:ln>
        </p:spPr>
      </p:pic>
      <p:sp>
        <p:nvSpPr>
          <p:cNvPr id="125" name="Google Shape;125;p22"/>
          <p:cNvSpPr/>
          <p:nvPr/>
        </p:nvSpPr>
        <p:spPr>
          <a:xfrm>
            <a:off x="7385300" y="3136075"/>
            <a:ext cx="365700" cy="2241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Data Augmentation </a:t>
            </a:r>
            <a:endParaRPr/>
          </a:p>
          <a:p>
            <a:pPr indent="0" lvl="0" marL="0" rtl="0" algn="l">
              <a:spcBef>
                <a:spcPts val="0"/>
              </a:spcBef>
              <a:spcAft>
                <a:spcPts val="0"/>
              </a:spcAft>
              <a:buNone/>
            </a:pPr>
            <a:r>
              <a:t/>
            </a:r>
            <a:endParaRPr/>
          </a:p>
        </p:txBody>
      </p:sp>
      <p:sp>
        <p:nvSpPr>
          <p:cNvPr id="131" name="Google Shape;131;p23"/>
          <p:cNvSpPr txBox="1"/>
          <p:nvPr>
            <p:ph idx="1" type="body"/>
          </p:nvPr>
        </p:nvSpPr>
        <p:spPr>
          <a:xfrm>
            <a:off x="267125" y="1419375"/>
            <a:ext cx="6396300" cy="30789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u="sng"/>
              <a:t>Geometric Augmentations</a:t>
            </a:r>
            <a:r>
              <a:rPr lang="en"/>
              <a:t> </a:t>
            </a:r>
            <a:endParaRPr/>
          </a:p>
          <a:p>
            <a:pPr indent="-325755" lvl="0" marL="457200" rtl="0" algn="l">
              <a:spcBef>
                <a:spcPts val="1200"/>
              </a:spcBef>
              <a:spcAft>
                <a:spcPts val="0"/>
              </a:spcAft>
              <a:buSzPct val="100000"/>
              <a:buChar char="●"/>
            </a:pPr>
            <a:r>
              <a:rPr lang="en"/>
              <a:t>Vertical flips, shift scale, perspective transformations, optical distortions</a:t>
            </a:r>
            <a:endParaRPr/>
          </a:p>
          <a:p>
            <a:pPr indent="-325755" lvl="0" marL="457200" rtl="0" algn="l">
              <a:spcBef>
                <a:spcPts val="0"/>
              </a:spcBef>
              <a:spcAft>
                <a:spcPts val="0"/>
              </a:spcAft>
              <a:buSzPct val="100000"/>
              <a:buChar char="●"/>
            </a:pPr>
            <a:r>
              <a:rPr lang="en"/>
              <a:t>All of these augmentations increase </a:t>
            </a:r>
            <a:r>
              <a:rPr lang="en"/>
              <a:t>generalizations to unseen images and make the model invariant to unseen changes </a:t>
            </a:r>
            <a:endParaRPr/>
          </a:p>
          <a:p>
            <a:pPr indent="0" lvl="0" marL="0" rtl="0" algn="l">
              <a:spcBef>
                <a:spcPts val="1200"/>
              </a:spcBef>
              <a:spcAft>
                <a:spcPts val="0"/>
              </a:spcAft>
              <a:buNone/>
            </a:pPr>
            <a:r>
              <a:rPr lang="en" u="sng"/>
              <a:t>Color Augmentations</a:t>
            </a:r>
            <a:endParaRPr u="sng"/>
          </a:p>
          <a:p>
            <a:pPr indent="-325755" lvl="0" marL="457200" rtl="0" algn="l">
              <a:spcBef>
                <a:spcPts val="1200"/>
              </a:spcBef>
              <a:spcAft>
                <a:spcPts val="0"/>
              </a:spcAft>
              <a:buSzPct val="100000"/>
              <a:buChar char="●"/>
            </a:pPr>
            <a:r>
              <a:rPr lang="en"/>
              <a:t>Color jitter: adjust brightness, contrast, hue, saturation, randomly</a:t>
            </a:r>
            <a:endParaRPr/>
          </a:p>
          <a:p>
            <a:pPr indent="-325755" lvl="0" marL="457200" rtl="0" algn="l">
              <a:spcBef>
                <a:spcPts val="0"/>
              </a:spcBef>
              <a:spcAft>
                <a:spcPts val="0"/>
              </a:spcAft>
              <a:buSzPct val="100000"/>
              <a:buChar char="●"/>
            </a:pPr>
            <a:r>
              <a:rPr lang="en"/>
              <a:t>Stimulates different lighting conditions</a:t>
            </a:r>
            <a:endParaRPr/>
          </a:p>
          <a:p>
            <a:pPr indent="-325755" lvl="0" marL="457200" rtl="0" algn="l">
              <a:spcBef>
                <a:spcPts val="0"/>
              </a:spcBef>
              <a:spcAft>
                <a:spcPts val="0"/>
              </a:spcAft>
              <a:buSzPct val="100000"/>
              <a:buChar char="●"/>
            </a:pPr>
            <a:r>
              <a:rPr lang="en"/>
              <a:t>Prevents model from overfitting to specific lighting settings </a:t>
            </a:r>
            <a:endParaRPr/>
          </a:p>
          <a:p>
            <a:pPr indent="-325755" lvl="0" marL="457200" rtl="0" algn="l">
              <a:spcBef>
                <a:spcPts val="0"/>
              </a:spcBef>
              <a:spcAft>
                <a:spcPts val="0"/>
              </a:spcAft>
              <a:buSzPct val="100000"/>
              <a:buChar char="●"/>
            </a:pPr>
            <a:r>
              <a:rPr lang="en"/>
              <a:t>Helps with variation in image exposure </a:t>
            </a:r>
            <a:r>
              <a:rPr lang="en"/>
              <a:t> </a:t>
            </a:r>
            <a:endParaRPr/>
          </a:p>
        </p:txBody>
      </p:sp>
      <p:pic>
        <p:nvPicPr>
          <p:cNvPr id="132" name="Google Shape;132;p23"/>
          <p:cNvPicPr preferRelativeResize="0"/>
          <p:nvPr/>
        </p:nvPicPr>
        <p:blipFill>
          <a:blip r:embed="rId3">
            <a:alphaModFix/>
          </a:blip>
          <a:stretch>
            <a:fillRect/>
          </a:stretch>
        </p:blipFill>
        <p:spPr>
          <a:xfrm>
            <a:off x="6562750" y="1706150"/>
            <a:ext cx="2130750" cy="2052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87900" y="166100"/>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Feature Engineering and Augmentation Results </a:t>
            </a:r>
            <a:endParaRPr/>
          </a:p>
        </p:txBody>
      </p:sp>
      <p:sp>
        <p:nvSpPr>
          <p:cNvPr id="138" name="Google Shape;138;p24"/>
          <p:cNvSpPr txBox="1"/>
          <p:nvPr>
            <p:ph idx="1" type="body"/>
          </p:nvPr>
        </p:nvSpPr>
        <p:spPr>
          <a:xfrm>
            <a:off x="467400" y="1641175"/>
            <a:ext cx="8220600" cy="2990100"/>
          </a:xfrm>
          <a:prstGeom prst="rect">
            <a:avLst/>
          </a:prstGeom>
        </p:spPr>
        <p:txBody>
          <a:bodyPr anchorCtr="0" anchor="t" bIns="91425" lIns="91425" spcFirstLastPara="1" rIns="91425" wrap="square" tIns="91425">
            <a:normAutofit fontScale="32500" lnSpcReduction="20000"/>
          </a:bodyPr>
          <a:lstStyle/>
          <a:p>
            <a:pPr indent="-342106" lvl="0" marL="457200" rtl="0" algn="l">
              <a:spcBef>
                <a:spcPts val="0"/>
              </a:spcBef>
              <a:spcAft>
                <a:spcPts val="0"/>
              </a:spcAft>
              <a:buClr>
                <a:schemeClr val="dk1"/>
              </a:buClr>
              <a:buSzPct val="100000"/>
              <a:buChar char="●"/>
            </a:pPr>
            <a:r>
              <a:rPr lang="en" sz="5500">
                <a:solidFill>
                  <a:schemeClr val="dk1"/>
                </a:solidFill>
              </a:rPr>
              <a:t>Without these augmentations, the model would overfit to clear, well lit images</a:t>
            </a:r>
            <a:endParaRPr sz="5500"/>
          </a:p>
          <a:p>
            <a:pPr indent="-342106" lvl="0" marL="457200" rtl="0" algn="l">
              <a:spcBef>
                <a:spcPts val="0"/>
              </a:spcBef>
              <a:spcAft>
                <a:spcPts val="0"/>
              </a:spcAft>
              <a:buClr>
                <a:schemeClr val="dk1"/>
              </a:buClr>
              <a:buSzPct val="100000"/>
              <a:buChar char="●"/>
            </a:pPr>
            <a:r>
              <a:rPr lang="en" sz="5500">
                <a:solidFill>
                  <a:schemeClr val="dk1"/>
                </a:solidFill>
              </a:rPr>
              <a:t>With these augmentations, the model became resilient to occlusions, distortions, and lighting conditions.</a:t>
            </a:r>
            <a:endParaRPr sz="5500"/>
          </a:p>
          <a:p>
            <a:pPr indent="-342106" lvl="0" marL="457200" rtl="0" algn="l">
              <a:spcBef>
                <a:spcPts val="0"/>
              </a:spcBef>
              <a:spcAft>
                <a:spcPts val="0"/>
              </a:spcAft>
              <a:buClr>
                <a:schemeClr val="dk1"/>
              </a:buClr>
              <a:buSzPct val="100000"/>
              <a:buChar char="●"/>
            </a:pPr>
            <a:r>
              <a:rPr lang="en" sz="5500">
                <a:solidFill>
                  <a:schemeClr val="dk1"/>
                </a:solidFill>
              </a:rPr>
              <a:t>The MAP@5 increased to 68.56%, meaning the similarity-based retrieval system was fairly effective</a:t>
            </a:r>
            <a:endParaRPr sz="5500">
              <a:solidFill>
                <a:schemeClr val="dk1"/>
              </a:solidFill>
            </a:endParaRPr>
          </a:p>
          <a:p>
            <a:pPr indent="-342106" lvl="0" marL="457200" rtl="0" algn="l">
              <a:spcBef>
                <a:spcPts val="0"/>
              </a:spcBef>
              <a:spcAft>
                <a:spcPts val="0"/>
              </a:spcAft>
              <a:buClr>
                <a:schemeClr val="dk1"/>
              </a:buClr>
              <a:buSzPct val="100000"/>
              <a:buChar char="●"/>
            </a:pPr>
            <a:r>
              <a:rPr lang="en" sz="5500">
                <a:solidFill>
                  <a:schemeClr val="dk1"/>
                </a:solidFill>
              </a:rPr>
              <a:t>However, classification accuracy declined across epochs, possibly due to overfitting or class imbalance</a:t>
            </a:r>
            <a:endParaRPr sz="5500">
              <a:solidFill>
                <a:schemeClr val="dk1"/>
              </a:solidFill>
            </a:endParaRPr>
          </a:p>
          <a:p>
            <a:pPr indent="-342106" lvl="0" marL="457200" rtl="0" algn="l">
              <a:spcBef>
                <a:spcPts val="0"/>
              </a:spcBef>
              <a:spcAft>
                <a:spcPts val="0"/>
              </a:spcAft>
              <a:buClr>
                <a:schemeClr val="dk1"/>
              </a:buClr>
              <a:buSzPct val="100000"/>
              <a:buChar char="●"/>
            </a:pPr>
            <a:r>
              <a:rPr lang="en" sz="5500">
                <a:solidFill>
                  <a:schemeClr val="dk1"/>
                </a:solidFill>
              </a:rPr>
              <a:t>Similarity</a:t>
            </a:r>
            <a:r>
              <a:rPr lang="en" sz="5500">
                <a:solidFill>
                  <a:schemeClr val="dk1"/>
                </a:solidFill>
              </a:rPr>
              <a:t> accuracy: 0.5435 ( the model’s top 1 prediction was correct)  MAP@5 0.6856 (the correct hotel was in the top 5 predictions)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Solution:</a:t>
            </a:r>
            <a:endParaRPr/>
          </a:p>
        </p:txBody>
      </p:sp>
      <p:sp>
        <p:nvSpPr>
          <p:cNvPr id="144" name="Google Shape;144;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What libraries/tools did the solution use?  How did it help? Do we know how much this contributed to the performance of the algorithm?</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Libraries: PyTorch, timm, Albumentations, scikit-learn, pandas, numpy, matplotlib, plotly, tqdm, PIL</a:t>
            </a:r>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45" name="Google Shape;145;p25"/>
          <p:cNvPicPr preferRelativeResize="0"/>
          <p:nvPr/>
        </p:nvPicPr>
        <p:blipFill>
          <a:blip r:embed="rId3">
            <a:alphaModFix/>
          </a:blip>
          <a:stretch>
            <a:fillRect/>
          </a:stretch>
        </p:blipFill>
        <p:spPr>
          <a:xfrm>
            <a:off x="2380327" y="3143899"/>
            <a:ext cx="1554876" cy="1947200"/>
          </a:xfrm>
          <a:prstGeom prst="rect">
            <a:avLst/>
          </a:prstGeom>
          <a:noFill/>
          <a:ln>
            <a:noFill/>
          </a:ln>
        </p:spPr>
      </p:pic>
      <p:pic>
        <p:nvPicPr>
          <p:cNvPr id="146" name="Google Shape;146;p25"/>
          <p:cNvPicPr preferRelativeResize="0"/>
          <p:nvPr/>
        </p:nvPicPr>
        <p:blipFill>
          <a:blip r:embed="rId4">
            <a:alphaModFix/>
          </a:blip>
          <a:stretch>
            <a:fillRect/>
          </a:stretch>
        </p:blipFill>
        <p:spPr>
          <a:xfrm>
            <a:off x="4348499" y="3098987"/>
            <a:ext cx="2713975" cy="2037025"/>
          </a:xfrm>
          <a:prstGeom prst="rect">
            <a:avLst/>
          </a:prstGeom>
          <a:noFill/>
          <a:ln>
            <a:noFill/>
          </a:ln>
        </p:spPr>
      </p:pic>
      <p:pic>
        <p:nvPicPr>
          <p:cNvPr id="147" name="Google Shape;147;p25"/>
          <p:cNvPicPr preferRelativeResize="0"/>
          <p:nvPr/>
        </p:nvPicPr>
        <p:blipFill>
          <a:blip r:embed="rId5">
            <a:alphaModFix/>
          </a:blip>
          <a:stretch>
            <a:fillRect/>
          </a:stretch>
        </p:blipFill>
        <p:spPr>
          <a:xfrm>
            <a:off x="6420050" y="2731250"/>
            <a:ext cx="2412250" cy="2412250"/>
          </a:xfrm>
          <a:prstGeom prst="rect">
            <a:avLst/>
          </a:prstGeom>
          <a:noFill/>
          <a:ln>
            <a:noFill/>
          </a:ln>
        </p:spPr>
      </p:pic>
      <p:pic>
        <p:nvPicPr>
          <p:cNvPr id="148" name="Google Shape;148;p25"/>
          <p:cNvPicPr preferRelativeResize="0"/>
          <p:nvPr/>
        </p:nvPicPr>
        <p:blipFill>
          <a:blip r:embed="rId6">
            <a:alphaModFix/>
          </a:blip>
          <a:stretch>
            <a:fillRect/>
          </a:stretch>
        </p:blipFill>
        <p:spPr>
          <a:xfrm>
            <a:off x="-109625" y="3325923"/>
            <a:ext cx="2713976" cy="1583152"/>
          </a:xfrm>
          <a:prstGeom prst="rect">
            <a:avLst/>
          </a:prstGeom>
          <a:noFill/>
          <a:ln>
            <a:noFill/>
          </a:ln>
        </p:spPr>
      </p:pic>
      <p:pic>
        <p:nvPicPr>
          <p:cNvPr id="149" name="Google Shape;149;p25"/>
          <p:cNvPicPr preferRelativeResize="0"/>
          <p:nvPr/>
        </p:nvPicPr>
        <p:blipFill>
          <a:blip r:embed="rId7">
            <a:alphaModFix/>
          </a:blip>
          <a:stretch>
            <a:fillRect/>
          </a:stretch>
        </p:blipFill>
        <p:spPr>
          <a:xfrm>
            <a:off x="3877779" y="2731250"/>
            <a:ext cx="3538446" cy="1430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Solution:</a:t>
            </a:r>
            <a:endParaRPr/>
          </a:p>
          <a:p>
            <a:pPr indent="0" lvl="0" marL="0" rtl="0" algn="l">
              <a:spcBef>
                <a:spcPts val="0"/>
              </a:spcBef>
              <a:spcAft>
                <a:spcPts val="0"/>
              </a:spcAft>
              <a:buNone/>
            </a:pPr>
            <a:r>
              <a:t/>
            </a:r>
            <a:endParaRPr/>
          </a:p>
        </p:txBody>
      </p:sp>
      <p:sp>
        <p:nvSpPr>
          <p:cNvPr id="155" name="Google Shape;155;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n" sz="4500">
                <a:latin typeface="Lato"/>
                <a:ea typeface="Lato"/>
                <a:cs typeface="Lato"/>
                <a:sym typeface="Lato"/>
              </a:rPr>
              <a:t>Do we know how much this contributed to the performance of the algorithm?</a:t>
            </a:r>
            <a:endParaRPr sz="4500">
              <a:latin typeface="Lato"/>
              <a:ea typeface="Lato"/>
              <a:cs typeface="Lato"/>
              <a:sym typeface="Lato"/>
            </a:endParaRPr>
          </a:p>
          <a:p>
            <a:pPr indent="-342900" lvl="0" marL="457200" rtl="0" algn="l">
              <a:spcBef>
                <a:spcPts val="1200"/>
              </a:spcBef>
              <a:spcAft>
                <a:spcPts val="0"/>
              </a:spcAft>
              <a:buClr>
                <a:schemeClr val="dk1"/>
              </a:buClr>
              <a:buSzPct val="100000"/>
              <a:buChar char="●"/>
            </a:pPr>
            <a:r>
              <a:rPr lang="en" sz="4500">
                <a:solidFill>
                  <a:schemeClr val="dk1"/>
                </a:solidFill>
              </a:rPr>
              <a:t>Pretrained Backbone (timm): Speeds up learning with EfficientNet trained on ImageNet, improving accuracy.</a:t>
            </a:r>
            <a:endParaRPr sz="4500">
              <a:solidFill>
                <a:schemeClr val="dk1"/>
              </a:solidFill>
            </a:endParaRPr>
          </a:p>
          <a:p>
            <a:pPr indent="-342900" lvl="0" marL="457200" rtl="0" algn="l">
              <a:spcBef>
                <a:spcPts val="0"/>
              </a:spcBef>
              <a:spcAft>
                <a:spcPts val="0"/>
              </a:spcAft>
              <a:buClr>
                <a:schemeClr val="dk1"/>
              </a:buClr>
              <a:buSzPct val="100000"/>
              <a:buChar char="●"/>
            </a:pPr>
            <a:r>
              <a:rPr lang="en" sz="4500">
                <a:solidFill>
                  <a:schemeClr val="dk1"/>
                </a:solidFill>
              </a:rPr>
              <a:t>Albumentations: Uses flipping, color changes, occlusions to reduce overfitting and enhance robustness.</a:t>
            </a:r>
            <a:endParaRPr sz="4500">
              <a:solidFill>
                <a:schemeClr val="dk1"/>
              </a:solidFill>
            </a:endParaRPr>
          </a:p>
          <a:p>
            <a:pPr indent="-342900" lvl="0" marL="457200" rtl="0" algn="l">
              <a:spcBef>
                <a:spcPts val="0"/>
              </a:spcBef>
              <a:spcAft>
                <a:spcPts val="0"/>
              </a:spcAft>
              <a:buClr>
                <a:schemeClr val="dk1"/>
              </a:buClr>
              <a:buSzPct val="100000"/>
              <a:buChar char="●"/>
            </a:pPr>
            <a:r>
              <a:rPr lang="en" sz="4500">
                <a:solidFill>
                  <a:schemeClr val="dk1"/>
                </a:solidFill>
              </a:rPr>
              <a:t>Cosine Similarity: Matches image embeddings, improving retrieval when classification fails due to occlusions.</a:t>
            </a:r>
            <a:endParaRPr sz="4500">
              <a:solidFill>
                <a:schemeClr val="dk1"/>
              </a:solidFill>
            </a:endParaRPr>
          </a:p>
          <a:p>
            <a:pPr indent="0" lvl="0" marL="457200" rtl="0" algn="l">
              <a:spcBef>
                <a:spcPts val="1200"/>
              </a:spcBef>
              <a:spcAft>
                <a:spcPts val="1200"/>
              </a:spcAft>
              <a:buNone/>
            </a:pPr>
            <a:r>
              <a:t/>
            </a:r>
            <a:endParaRPr/>
          </a:p>
        </p:txBody>
      </p:sp>
      <p:pic>
        <p:nvPicPr>
          <p:cNvPr id="156" name="Google Shape;156;p26"/>
          <p:cNvPicPr preferRelativeResize="0"/>
          <p:nvPr/>
        </p:nvPicPr>
        <p:blipFill>
          <a:blip r:embed="rId3">
            <a:alphaModFix/>
          </a:blip>
          <a:stretch>
            <a:fillRect/>
          </a:stretch>
        </p:blipFill>
        <p:spPr>
          <a:xfrm>
            <a:off x="5245850" y="3701475"/>
            <a:ext cx="2731500" cy="1344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Solution:</a:t>
            </a:r>
            <a:endParaRPr/>
          </a:p>
          <a:p>
            <a:pPr indent="0" lvl="0" marL="0" rtl="0" algn="l">
              <a:spcBef>
                <a:spcPts val="0"/>
              </a:spcBef>
              <a:spcAft>
                <a:spcPts val="0"/>
              </a:spcAft>
              <a:buNone/>
            </a:pPr>
            <a:r>
              <a:t/>
            </a:r>
            <a:endParaRPr/>
          </a:p>
        </p:txBody>
      </p:sp>
      <p:sp>
        <p:nvSpPr>
          <p:cNvPr id="162" name="Google Shape;162;p27"/>
          <p:cNvSpPr txBox="1"/>
          <p:nvPr>
            <p:ph idx="1" type="body"/>
          </p:nvPr>
        </p:nvSpPr>
        <p:spPr>
          <a:xfrm>
            <a:off x="387900" y="1489825"/>
            <a:ext cx="8368200" cy="3221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latin typeface="Lato"/>
                <a:ea typeface="Lato"/>
                <a:cs typeface="Lato"/>
                <a:sym typeface="Lato"/>
              </a:rPr>
              <a:t>Which Machine Learning algorithm(s) did the solution use? How did they help? Do we know how much this contributed to the performance of the algorithm?</a:t>
            </a:r>
            <a:endParaRPr>
              <a:latin typeface="Lato"/>
              <a:ea typeface="Lato"/>
              <a:cs typeface="Lato"/>
              <a:sym typeface="Lato"/>
            </a:endParaRPr>
          </a:p>
          <a:p>
            <a:pPr indent="-342900" lvl="0" marL="457200" rtl="0" algn="l">
              <a:spcBef>
                <a:spcPts val="500"/>
              </a:spcBef>
              <a:spcAft>
                <a:spcPts val="0"/>
              </a:spcAft>
              <a:buSzPts val="1800"/>
              <a:buFont typeface="Lato"/>
              <a:buChar char="●"/>
            </a:pPr>
            <a:r>
              <a:rPr lang="en">
                <a:latin typeface="Lato"/>
                <a:ea typeface="Lato"/>
                <a:cs typeface="Lato"/>
                <a:sym typeface="Lato"/>
              </a:rPr>
              <a:t>CNN : The CNN effectively captured complex visual patterns necessary for distinguishing between a large number of hotel classes and extracted relevant features</a:t>
            </a:r>
            <a:endParaRPr>
              <a:latin typeface="Lato"/>
              <a:ea typeface="Lato"/>
              <a:cs typeface="Lato"/>
              <a:sym typeface="Lato"/>
            </a:endParaRPr>
          </a:p>
          <a:p>
            <a:pPr indent="-342900" lvl="0" marL="457200" rtl="0" algn="l">
              <a:spcBef>
                <a:spcPts val="0"/>
              </a:spcBef>
              <a:spcAft>
                <a:spcPts val="0"/>
              </a:spcAft>
              <a:buSzPts val="1800"/>
              <a:buFont typeface="Lato"/>
              <a:buChar char="●"/>
            </a:pPr>
            <a:r>
              <a:rPr lang="en">
                <a:latin typeface="Lato"/>
                <a:ea typeface="Lato"/>
                <a:cs typeface="Lato"/>
                <a:sym typeface="Lato"/>
              </a:rPr>
              <a:t>Embedding Model: Took the features from the CNN and converted them into vectors </a:t>
            </a:r>
            <a:endParaRPr>
              <a:latin typeface="Lato"/>
              <a:ea typeface="Lato"/>
              <a:cs typeface="Lato"/>
              <a:sym typeface="Lato"/>
            </a:endParaRPr>
          </a:p>
          <a:p>
            <a:pPr indent="-342900" lvl="0" marL="457200" rtl="0" algn="l">
              <a:spcBef>
                <a:spcPts val="0"/>
              </a:spcBef>
              <a:spcAft>
                <a:spcPts val="0"/>
              </a:spcAft>
              <a:buSzPts val="1800"/>
              <a:buFont typeface="Lato"/>
              <a:buChar char="●"/>
            </a:pPr>
            <a:r>
              <a:rPr lang="en">
                <a:latin typeface="Lato"/>
                <a:ea typeface="Lato"/>
                <a:cs typeface="Lato"/>
                <a:sym typeface="Lato"/>
              </a:rPr>
              <a:t>Classification Model: Used the </a:t>
            </a:r>
            <a:r>
              <a:rPr lang="en">
                <a:latin typeface="Lato"/>
                <a:ea typeface="Lato"/>
                <a:cs typeface="Lato"/>
                <a:sym typeface="Lato"/>
              </a:rPr>
              <a:t>embeds</a:t>
            </a:r>
            <a:r>
              <a:rPr lang="en">
                <a:latin typeface="Lato"/>
                <a:ea typeface="Lato"/>
                <a:cs typeface="Lato"/>
                <a:sym typeface="Lato"/>
              </a:rPr>
              <a:t> to determine </a:t>
            </a:r>
            <a:r>
              <a:rPr lang="en">
                <a:latin typeface="Lato"/>
                <a:ea typeface="Lato"/>
                <a:cs typeface="Lato"/>
                <a:sym typeface="Lato"/>
              </a:rPr>
              <a:t>which</a:t>
            </a:r>
            <a:r>
              <a:rPr lang="en">
                <a:latin typeface="Lato"/>
                <a:ea typeface="Lato"/>
                <a:cs typeface="Lato"/>
                <a:sym typeface="Lato"/>
              </a:rPr>
              <a:t> hotel an input image was from</a:t>
            </a:r>
            <a:endParaRPr>
              <a:latin typeface="Lato"/>
              <a:ea typeface="Lato"/>
              <a:cs typeface="Lato"/>
              <a:sym typeface="Lato"/>
            </a:endParaRPr>
          </a:p>
          <a:p>
            <a:pPr indent="-342900" lvl="0" marL="457200" rtl="0" algn="l">
              <a:spcBef>
                <a:spcPts val="0"/>
              </a:spcBef>
              <a:spcAft>
                <a:spcPts val="0"/>
              </a:spcAft>
              <a:buSzPts val="1800"/>
              <a:buFont typeface="Lato"/>
              <a:buChar char="●"/>
            </a:pPr>
            <a:r>
              <a:rPr lang="en">
                <a:latin typeface="Lato"/>
                <a:ea typeface="Lato"/>
                <a:cs typeface="Lato"/>
                <a:sym typeface="Lato"/>
              </a:rPr>
              <a:t>Similarity Model: Used the CNN -&gt; Embedding -&gt; Classification model to determine the 5 hotels the input model was closest to with cosine similarity</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Takeaways</a:t>
            </a:r>
            <a:r>
              <a:rPr lang="en"/>
              <a:t>:</a:t>
            </a:r>
            <a:endParaRPr/>
          </a:p>
          <a:p>
            <a:pPr indent="0" lvl="0" marL="0" rtl="0" algn="l">
              <a:spcBef>
                <a:spcPts val="0"/>
              </a:spcBef>
              <a:spcAft>
                <a:spcPts val="0"/>
              </a:spcAft>
              <a:buNone/>
            </a:pPr>
            <a:r>
              <a:t/>
            </a:r>
            <a:endParaRPr/>
          </a:p>
        </p:txBody>
      </p:sp>
      <p:sp>
        <p:nvSpPr>
          <p:cNvPr id="168" name="Google Shape;168;p2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Do you see any elements that could be successfully adopted from the solution to the model being built by you/your peers?</a:t>
            </a:r>
            <a:endParaRPr/>
          </a:p>
          <a:p>
            <a:pPr indent="-342900" lvl="0" marL="457200" rtl="0" algn="l">
              <a:spcBef>
                <a:spcPts val="1200"/>
              </a:spcBef>
              <a:spcAft>
                <a:spcPts val="0"/>
              </a:spcAft>
              <a:buSzPts val="1800"/>
              <a:buChar char="●"/>
            </a:pPr>
            <a:r>
              <a:rPr lang="en"/>
              <a:t>Feature Extraction: Use CNN-extracted features with an embedding model for classification.</a:t>
            </a:r>
            <a:endParaRPr/>
          </a:p>
          <a:p>
            <a:pPr indent="-342900" lvl="0" marL="457200" rtl="0" algn="l">
              <a:spcBef>
                <a:spcPts val="0"/>
              </a:spcBef>
              <a:spcAft>
                <a:spcPts val="0"/>
              </a:spcAft>
              <a:buSzPts val="1800"/>
              <a:buChar char="●"/>
            </a:pPr>
            <a:r>
              <a:rPr lang="en"/>
              <a:t>Augmentation Flexibility: Allows customizable feature augmentation to improve robustness.</a:t>
            </a:r>
            <a:endParaRPr/>
          </a:p>
          <a:p>
            <a:pPr indent="-342900" lvl="0" marL="457200" rtl="0" algn="l">
              <a:spcBef>
                <a:spcPts val="0"/>
              </a:spcBef>
              <a:spcAft>
                <a:spcPts val="0"/>
              </a:spcAft>
              <a:buSzPts val="1800"/>
              <a:buChar char="●"/>
            </a:pPr>
            <a:r>
              <a:rPr lang="en"/>
              <a:t>Model Exploration: Enables testing different classification models for higher accuracy.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Takeaways:</a:t>
            </a:r>
            <a:endParaRPr/>
          </a:p>
          <a:p>
            <a:pPr indent="0" lvl="0" marL="0" rtl="0" algn="l">
              <a:spcBef>
                <a:spcPts val="0"/>
              </a:spcBef>
              <a:spcAft>
                <a:spcPts val="0"/>
              </a:spcAft>
              <a:buNone/>
            </a:pPr>
            <a:r>
              <a:t/>
            </a:r>
            <a:endParaRPr/>
          </a:p>
        </p:txBody>
      </p:sp>
      <p:sp>
        <p:nvSpPr>
          <p:cNvPr id="174" name="Google Shape;174;p2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Are there any topic(s)/technology(ies) would you like to invest your time in learning more about?</a:t>
            </a:r>
            <a:endParaRPr/>
          </a:p>
          <a:p>
            <a:pPr indent="-342900" lvl="0" marL="457200" rtl="0" algn="l">
              <a:spcBef>
                <a:spcPts val="1200"/>
              </a:spcBef>
              <a:spcAft>
                <a:spcPts val="0"/>
              </a:spcAft>
              <a:buSzPts val="1800"/>
              <a:buChar char="●"/>
            </a:pPr>
            <a:r>
              <a:rPr lang="en"/>
              <a:t>Key Technologies to Explore: Checkpoints, embedding layers, and image-filtering techniques from the winning solution.</a:t>
            </a:r>
            <a:endParaRPr/>
          </a:p>
          <a:p>
            <a:pPr indent="-342900" lvl="0" marL="457200" rtl="0" algn="l">
              <a:spcBef>
                <a:spcPts val="0"/>
              </a:spcBef>
              <a:spcAft>
                <a:spcPts val="0"/>
              </a:spcAft>
              <a:buSzPts val="1800"/>
              <a:buChar char="●"/>
            </a:pPr>
            <a:r>
              <a:rPr lang="en"/>
              <a:t>Model Integration: Plan to adopt the base model into our solution.</a:t>
            </a:r>
            <a:endParaRPr/>
          </a:p>
          <a:p>
            <a:pPr indent="-342900" lvl="0" marL="457200" rtl="0" algn="l">
              <a:spcBef>
                <a:spcPts val="0"/>
              </a:spcBef>
              <a:spcAft>
                <a:spcPts val="0"/>
              </a:spcAft>
              <a:buSzPts val="1800"/>
              <a:buChar char="●"/>
            </a:pPr>
            <a:r>
              <a:rPr lang="en"/>
              <a:t>CNN Selection: A CNN with backpropagation is the most logical approach.</a:t>
            </a:r>
            <a:endParaRPr/>
          </a:p>
          <a:p>
            <a:pPr indent="-342900" lvl="0" marL="457200" rtl="0" algn="l">
              <a:spcBef>
                <a:spcPts val="0"/>
              </a:spcBef>
              <a:spcAft>
                <a:spcPts val="0"/>
              </a:spcAft>
              <a:buSzPts val="1800"/>
              <a:buChar char="●"/>
            </a:pPr>
            <a:r>
              <a:rPr lang="en"/>
              <a:t>Image Filtering: Likely to incorporate some image filters for improved performance.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Problem description:</a:t>
            </a:r>
            <a:endParaRPr/>
          </a:p>
          <a:p>
            <a:pPr indent="0" lvl="0" marL="0" rtl="0" algn="l">
              <a:spcBef>
                <a:spcPts val="0"/>
              </a:spcBef>
              <a:spcAft>
                <a:spcPts val="0"/>
              </a:spcAft>
              <a:buNone/>
            </a:pPr>
            <a:r>
              <a:t/>
            </a:r>
            <a:endParaRPr/>
          </a:p>
        </p:txBody>
      </p:sp>
      <p:sp>
        <p:nvSpPr>
          <p:cNvPr id="70" name="Google Shape;70;p14"/>
          <p:cNvSpPr txBox="1"/>
          <p:nvPr>
            <p:ph idx="1" type="body"/>
          </p:nvPr>
        </p:nvSpPr>
        <p:spPr>
          <a:xfrm>
            <a:off x="387900" y="1489825"/>
            <a:ext cx="52824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the data science problem to be solved?</a:t>
            </a:r>
            <a:endParaRPr/>
          </a:p>
          <a:p>
            <a:pPr indent="-342900" lvl="0" marL="457200" rtl="0" algn="l">
              <a:spcBef>
                <a:spcPts val="1200"/>
              </a:spcBef>
              <a:spcAft>
                <a:spcPts val="0"/>
              </a:spcAft>
              <a:buSzPts val="1800"/>
              <a:buChar char="●"/>
            </a:pPr>
            <a:r>
              <a:rPr lang="en"/>
              <a:t>Develop a machine learning model to match images of hotel rooms to their respective hotels.</a:t>
            </a:r>
            <a:endParaRPr/>
          </a:p>
          <a:p>
            <a:pPr indent="-342900" lvl="0" marL="457200" rtl="0" algn="l">
              <a:spcBef>
                <a:spcPts val="0"/>
              </a:spcBef>
              <a:spcAft>
                <a:spcPts val="0"/>
              </a:spcAft>
              <a:buSzPts val="1800"/>
              <a:buChar char="●"/>
            </a:pPr>
            <a:r>
              <a:rPr lang="en"/>
              <a:t>Automate the identification process based on visual evidence from photographs.</a:t>
            </a:r>
            <a:endParaRPr/>
          </a:p>
          <a:p>
            <a:pPr indent="-342900" lvl="0" marL="457200" rtl="0" algn="l">
              <a:spcBef>
                <a:spcPts val="0"/>
              </a:spcBef>
              <a:spcAft>
                <a:spcPts val="0"/>
              </a:spcAft>
              <a:buSzPts val="1800"/>
              <a:buChar char="●"/>
            </a:pPr>
            <a:r>
              <a:rPr lang="en"/>
              <a:t>Improve efficiency compared to manual analysis</a:t>
            </a:r>
            <a:endParaRPr/>
          </a:p>
        </p:txBody>
      </p:sp>
      <p:pic>
        <p:nvPicPr>
          <p:cNvPr id="71" name="Google Shape;71;p14"/>
          <p:cNvPicPr preferRelativeResize="0"/>
          <p:nvPr/>
        </p:nvPicPr>
        <p:blipFill>
          <a:blip r:embed="rId3">
            <a:alphaModFix/>
          </a:blip>
          <a:stretch>
            <a:fillRect/>
          </a:stretch>
        </p:blipFill>
        <p:spPr>
          <a:xfrm>
            <a:off x="5789051" y="2083688"/>
            <a:ext cx="3123451" cy="1891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Problem description:</a:t>
            </a:r>
            <a:endParaRPr/>
          </a:p>
          <a:p>
            <a:pPr indent="0" lvl="0" marL="0" rtl="0" algn="l">
              <a:spcBef>
                <a:spcPts val="0"/>
              </a:spcBef>
              <a:spcAft>
                <a:spcPts val="0"/>
              </a:spcAft>
              <a:buNone/>
            </a:pPr>
            <a:r>
              <a:t/>
            </a:r>
            <a:endParaRPr/>
          </a:p>
        </p:txBody>
      </p:sp>
      <p:sp>
        <p:nvSpPr>
          <p:cNvPr id="77" name="Google Shape;77;p1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What was the motivation/importance of the problem?</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Human trafficking often occurs in concealed environments like hotel rooms</a:t>
            </a:r>
            <a:r>
              <a:rPr lang="en">
                <a:solidFill>
                  <a:schemeClr val="dk1"/>
                </a:solidFill>
              </a:rPr>
              <a: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Limited visual evidence makes victim location identification difficult.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Hotel room photographs are key clues, but manual analysis is slow and error-prone.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AI-driven solutions can enhance response times and improve rescue operations.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This project demonstrates AI’s role in addressing human rights challenges.</a:t>
            </a:r>
            <a:endParaRPr>
              <a:solidFill>
                <a:schemeClr val="dk1"/>
              </a:solidFill>
            </a:endParaRPr>
          </a:p>
        </p:txBody>
      </p:sp>
      <p:pic>
        <p:nvPicPr>
          <p:cNvPr id="78" name="Google Shape;78;p15"/>
          <p:cNvPicPr preferRelativeResize="0"/>
          <p:nvPr/>
        </p:nvPicPr>
        <p:blipFill rotWithShape="1">
          <a:blip r:embed="rId3">
            <a:alphaModFix/>
          </a:blip>
          <a:srcRect b="0" l="11771" r="11840" t="0"/>
          <a:stretch/>
        </p:blipFill>
        <p:spPr>
          <a:xfrm>
            <a:off x="6493950" y="0"/>
            <a:ext cx="2338350" cy="1722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Problem description:</a:t>
            </a:r>
            <a:endParaRPr/>
          </a:p>
          <a:p>
            <a:pPr indent="0" lvl="0" marL="0" rtl="0" algn="l">
              <a:spcBef>
                <a:spcPts val="0"/>
              </a:spcBef>
              <a:spcAft>
                <a:spcPts val="0"/>
              </a:spcAft>
              <a:buNone/>
            </a:pPr>
            <a:r>
              <a:t/>
            </a:r>
            <a:endParaRPr/>
          </a:p>
        </p:txBody>
      </p:sp>
      <p:sp>
        <p:nvSpPr>
          <p:cNvPr id="84" name="Google Shape;84;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were the classification labels?</a:t>
            </a:r>
            <a:endParaRPr/>
          </a:p>
          <a:p>
            <a:pPr indent="-342900" lvl="0" marL="457200" rtl="0" algn="l">
              <a:spcBef>
                <a:spcPts val="1200"/>
              </a:spcBef>
              <a:spcAft>
                <a:spcPts val="0"/>
              </a:spcAft>
              <a:buSzPts val="1800"/>
              <a:buChar char="●"/>
            </a:pPr>
            <a:r>
              <a:rPr lang="en"/>
              <a:t>The model identifies the hotel where an image was taken</a:t>
            </a:r>
            <a:endParaRPr/>
          </a:p>
          <a:p>
            <a:pPr indent="-342900" lvl="0" marL="457200" rtl="0" algn="l">
              <a:spcBef>
                <a:spcPts val="0"/>
              </a:spcBef>
              <a:spcAft>
                <a:spcPts val="0"/>
              </a:spcAft>
              <a:buSzPts val="1800"/>
              <a:buChar char="●"/>
            </a:pPr>
            <a:r>
              <a:rPr lang="en"/>
              <a:t>Traffickers post photos in hotel rooms; identifying the hotel aids law enforcement and NGOs</a:t>
            </a:r>
            <a:endParaRPr/>
          </a:p>
          <a:p>
            <a:pPr indent="-342900" lvl="0" marL="457200" rtl="0" algn="l">
              <a:spcBef>
                <a:spcPts val="0"/>
              </a:spcBef>
              <a:spcAft>
                <a:spcPts val="0"/>
              </a:spcAft>
              <a:buSzPts val="1800"/>
              <a:buChar char="●"/>
            </a:pPr>
            <a:r>
              <a:rPr lang="en"/>
              <a:t>The task involves classifying images into hotel categories based on visual features</a:t>
            </a:r>
            <a:endParaRPr/>
          </a:p>
          <a:p>
            <a:pPr indent="-342900" lvl="0" marL="457200" rtl="0" algn="l">
              <a:spcBef>
                <a:spcPts val="0"/>
              </a:spcBef>
              <a:spcAft>
                <a:spcPts val="0"/>
              </a:spcAft>
              <a:buSzPts val="1800"/>
              <a:buChar char="●"/>
            </a:pPr>
            <a:r>
              <a:rPr lang="en"/>
              <a:t>Each image is labeled with a unique hotel ID, representing the specific hotel</a:t>
            </a:r>
            <a:endParaRPr/>
          </a:p>
        </p:txBody>
      </p:sp>
      <p:pic>
        <p:nvPicPr>
          <p:cNvPr id="85" name="Google Shape;85;p16"/>
          <p:cNvPicPr preferRelativeResize="0"/>
          <p:nvPr/>
        </p:nvPicPr>
        <p:blipFill rotWithShape="1">
          <a:blip r:embed="rId3">
            <a:alphaModFix/>
          </a:blip>
          <a:srcRect b="5597" l="1361" r="42373" t="45597"/>
          <a:stretch/>
        </p:blipFill>
        <p:spPr>
          <a:xfrm>
            <a:off x="5986725" y="108400"/>
            <a:ext cx="2987325" cy="1457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Evaluation Metric:</a:t>
            </a:r>
            <a:endParaRPr/>
          </a:p>
          <a:p>
            <a:pPr indent="0" lvl="0" marL="0" rtl="0" algn="l">
              <a:spcBef>
                <a:spcPts val="0"/>
              </a:spcBef>
              <a:spcAft>
                <a:spcPts val="0"/>
              </a:spcAft>
              <a:buNone/>
            </a:pPr>
            <a:r>
              <a:t/>
            </a:r>
            <a:endParaRPr/>
          </a:p>
        </p:txBody>
      </p:sp>
      <p:sp>
        <p:nvSpPr>
          <p:cNvPr id="91" name="Google Shape;91;p1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825"/>
              <a:t>How was the success of proposed solutions evaluated by Kaggle?</a:t>
            </a:r>
            <a:endParaRPr sz="1825"/>
          </a:p>
          <a:p>
            <a:pPr indent="-344487" lvl="0" marL="457200" rtl="0" algn="l">
              <a:lnSpc>
                <a:spcPct val="105000"/>
              </a:lnSpc>
              <a:spcBef>
                <a:spcPts val="1200"/>
              </a:spcBef>
              <a:spcAft>
                <a:spcPts val="0"/>
              </a:spcAft>
              <a:buSzPts val="1825"/>
              <a:buChar char="●"/>
            </a:pPr>
            <a:r>
              <a:rPr lang="en" sz="1825"/>
              <a:t>The model generates a ranked list of the top 5 predicted hotel IDs for each image using mean average precision at 5 (MAP@5)</a:t>
            </a:r>
            <a:endParaRPr sz="1825"/>
          </a:p>
          <a:p>
            <a:pPr indent="-344487" lvl="0" marL="457200" rtl="0" algn="l">
              <a:lnSpc>
                <a:spcPct val="105000"/>
              </a:lnSpc>
              <a:spcBef>
                <a:spcPts val="0"/>
              </a:spcBef>
              <a:spcAft>
                <a:spcPts val="0"/>
              </a:spcAft>
              <a:buSzPts val="1825"/>
              <a:buChar char="●"/>
            </a:pPr>
            <a:r>
              <a:rPr lang="en" sz="1825"/>
              <a:t>If the correct hotel ID appears in the top 5 rankings, the prediction receives partial credit based on the ranking</a:t>
            </a:r>
            <a:endParaRPr sz="1825"/>
          </a:p>
          <a:p>
            <a:pPr indent="-344487" lvl="0" marL="457200" rtl="0" algn="l">
              <a:lnSpc>
                <a:spcPct val="105000"/>
              </a:lnSpc>
              <a:spcBef>
                <a:spcPts val="0"/>
              </a:spcBef>
              <a:spcAft>
                <a:spcPts val="0"/>
              </a:spcAft>
              <a:buSzPts val="1825"/>
              <a:buChar char="●"/>
            </a:pPr>
            <a:r>
              <a:rPr lang="en" sz="1825"/>
              <a:t>This metric assesses the average precision of predictions for each query image</a:t>
            </a:r>
            <a:endParaRPr sz="1825"/>
          </a:p>
          <a:p>
            <a:pPr indent="0" lvl="0" marL="0" rtl="0" algn="l">
              <a:lnSpc>
                <a:spcPct val="105000"/>
              </a:lnSpc>
              <a:spcBef>
                <a:spcPts val="1200"/>
              </a:spcBef>
              <a:spcAft>
                <a:spcPts val="0"/>
              </a:spcAft>
              <a:buSzPts val="688"/>
              <a:buNone/>
            </a:pPr>
            <a:r>
              <a:t/>
            </a:r>
            <a:endParaRPr sz="1825"/>
          </a:p>
          <a:p>
            <a:pPr indent="0" lvl="0" marL="0" rtl="0" algn="l">
              <a:lnSpc>
                <a:spcPct val="105000"/>
              </a:lnSpc>
              <a:spcBef>
                <a:spcPts val="1200"/>
              </a:spcBef>
              <a:spcAft>
                <a:spcPts val="0"/>
              </a:spcAft>
              <a:buSzPts val="688"/>
              <a:buNone/>
            </a:pPr>
            <a:r>
              <a:t/>
            </a:r>
            <a:endParaRPr sz="1825"/>
          </a:p>
          <a:p>
            <a:pPr indent="0" lvl="0" marL="0" rtl="0" algn="l">
              <a:lnSpc>
                <a:spcPct val="105000"/>
              </a:lnSpc>
              <a:spcBef>
                <a:spcPts val="1200"/>
              </a:spcBef>
              <a:spcAft>
                <a:spcPts val="0"/>
              </a:spcAft>
              <a:buSzPts val="688"/>
              <a:buNone/>
            </a:pPr>
            <a:r>
              <a:t/>
            </a:r>
            <a:endParaRPr sz="1825"/>
          </a:p>
          <a:p>
            <a:pPr indent="0" lvl="0" marL="0" rtl="0" algn="l">
              <a:lnSpc>
                <a:spcPct val="105000"/>
              </a:lnSpc>
              <a:spcBef>
                <a:spcPts val="1200"/>
              </a:spcBef>
              <a:spcAft>
                <a:spcPts val="0"/>
              </a:spcAft>
              <a:buSzPts val="688"/>
              <a:buNone/>
            </a:pPr>
            <a:r>
              <a:t/>
            </a:r>
            <a:endParaRPr sz="1825"/>
          </a:p>
          <a:p>
            <a:pPr indent="0" lvl="0" marL="0" rtl="0" algn="l">
              <a:lnSpc>
                <a:spcPct val="105000"/>
              </a:lnSpc>
              <a:spcBef>
                <a:spcPts val="1200"/>
              </a:spcBef>
              <a:spcAft>
                <a:spcPts val="0"/>
              </a:spcAft>
              <a:buSzPts val="688"/>
              <a:buNone/>
            </a:pPr>
            <a:r>
              <a:t/>
            </a:r>
            <a:endParaRPr sz="1825"/>
          </a:p>
          <a:p>
            <a:pPr indent="0" lvl="0" marL="0" rtl="0" algn="l">
              <a:lnSpc>
                <a:spcPct val="105000"/>
              </a:lnSpc>
              <a:spcBef>
                <a:spcPts val="1200"/>
              </a:spcBef>
              <a:spcAft>
                <a:spcPts val="1200"/>
              </a:spcAft>
              <a:buSzPts val="688"/>
              <a:buNone/>
            </a:pPr>
            <a:r>
              <a:t/>
            </a:r>
            <a:endParaRPr sz="1825"/>
          </a:p>
        </p:txBody>
      </p:sp>
      <p:pic>
        <p:nvPicPr>
          <p:cNvPr id="92" name="Google Shape;92;p17"/>
          <p:cNvPicPr preferRelativeResize="0"/>
          <p:nvPr/>
        </p:nvPicPr>
        <p:blipFill>
          <a:blip r:embed="rId3">
            <a:alphaModFix/>
          </a:blip>
          <a:stretch>
            <a:fillRect/>
          </a:stretch>
        </p:blipFill>
        <p:spPr>
          <a:xfrm>
            <a:off x="2783725" y="3681375"/>
            <a:ext cx="4827675" cy="1252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2500"/>
              <a:t>Kaggle Solution Stats</a:t>
            </a:r>
            <a:endParaRPr sz="2500"/>
          </a:p>
          <a:p>
            <a:pPr indent="0" lvl="0" marL="0" rtl="0" algn="l">
              <a:spcBef>
                <a:spcPts val="0"/>
              </a:spcBef>
              <a:spcAft>
                <a:spcPts val="0"/>
              </a:spcAft>
              <a:buSzPts val="990"/>
              <a:buNone/>
            </a:pPr>
            <a:r>
              <a:t/>
            </a:r>
            <a:endParaRPr sz="2520"/>
          </a:p>
        </p:txBody>
      </p:sp>
      <p:sp>
        <p:nvSpPr>
          <p:cNvPr id="98" name="Google Shape;98;p18"/>
          <p:cNvSpPr txBox="1"/>
          <p:nvPr>
            <p:ph idx="1" type="body"/>
          </p:nvPr>
        </p:nvSpPr>
        <p:spPr>
          <a:xfrm>
            <a:off x="311700" y="1483250"/>
            <a:ext cx="59895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MLiP team’s  submission had a score of 0.305 based on Kaggle’s evaluation metric</a:t>
            </a:r>
            <a:endParaRPr/>
          </a:p>
          <a:p>
            <a:pPr indent="0" lvl="0" marL="0" rtl="0" algn="l">
              <a:spcBef>
                <a:spcPts val="500"/>
              </a:spcBef>
              <a:spcAft>
                <a:spcPts val="0"/>
              </a:spcAft>
              <a:buNone/>
            </a:pPr>
            <a:r>
              <a:t/>
            </a:r>
            <a:endParaRPr/>
          </a:p>
          <a:p>
            <a:pPr indent="-342900" lvl="0" marL="457200" rtl="0" algn="l">
              <a:spcBef>
                <a:spcPts val="500"/>
              </a:spcBef>
              <a:spcAft>
                <a:spcPts val="0"/>
              </a:spcAft>
              <a:buSzPts val="1800"/>
              <a:buChar char="●"/>
            </a:pPr>
            <a:r>
              <a:rPr lang="en"/>
              <a:t>Placed 36th on the leaderboard, with 20 entries submitted </a:t>
            </a:r>
            <a:r>
              <a:rPr lang="en"/>
              <a:t>before</a:t>
            </a:r>
            <a:r>
              <a:rPr lang="en"/>
              <a:t> their final solution</a:t>
            </a:r>
            <a:r>
              <a:rPr lang="en">
                <a:solidFill>
                  <a:srgbClr val="000000"/>
                </a:solidFill>
              </a:rPr>
              <a:t> </a:t>
            </a:r>
            <a:endParaRPr>
              <a:solidFill>
                <a:srgbClr val="000000"/>
              </a:solidFill>
            </a:endParaRPr>
          </a:p>
          <a:p>
            <a:pPr indent="0" lvl="0" marL="0" rtl="0" algn="l">
              <a:spcBef>
                <a:spcPts val="500"/>
              </a:spcBef>
              <a:spcAft>
                <a:spcPts val="1200"/>
              </a:spcAft>
              <a:buNone/>
            </a:pPr>
            <a:r>
              <a:t/>
            </a:r>
            <a:endParaRPr/>
          </a:p>
        </p:txBody>
      </p:sp>
      <p:pic>
        <p:nvPicPr>
          <p:cNvPr id="99" name="Google Shape;99;p18"/>
          <p:cNvPicPr preferRelativeResize="0"/>
          <p:nvPr/>
        </p:nvPicPr>
        <p:blipFill>
          <a:blip r:embed="rId3">
            <a:alphaModFix/>
          </a:blip>
          <a:stretch>
            <a:fillRect/>
          </a:stretch>
        </p:blipFill>
        <p:spPr>
          <a:xfrm>
            <a:off x="6301200" y="1483250"/>
            <a:ext cx="2538000" cy="255242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Feature Engineering </a:t>
            </a:r>
            <a:endParaRPr/>
          </a:p>
        </p:txBody>
      </p:sp>
      <p:sp>
        <p:nvSpPr>
          <p:cNvPr id="105" name="Google Shape;105;p19"/>
          <p:cNvSpPr txBox="1"/>
          <p:nvPr>
            <p:ph idx="1" type="body"/>
          </p:nvPr>
        </p:nvSpPr>
        <p:spPr>
          <a:xfrm>
            <a:off x="311700" y="1369625"/>
            <a:ext cx="8520600" cy="351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Embedding - Based Image Representation</a:t>
            </a:r>
            <a:endParaRPr u="sng"/>
          </a:p>
          <a:p>
            <a:pPr indent="-342900" lvl="0" marL="457200" rtl="0" algn="l">
              <a:spcBef>
                <a:spcPts val="1200"/>
              </a:spcBef>
              <a:spcAft>
                <a:spcPts val="0"/>
              </a:spcAft>
              <a:buClr>
                <a:schemeClr val="dk1"/>
              </a:buClr>
              <a:buSzPts val="1800"/>
              <a:buChar char="●"/>
            </a:pPr>
            <a:r>
              <a:rPr lang="en" sz="1800">
                <a:solidFill>
                  <a:schemeClr val="dk1"/>
                </a:solidFill>
              </a:rPr>
              <a:t>Model learns feature-rich embeddings instead of direct classification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Uses </a:t>
            </a:r>
            <a:r>
              <a:rPr lang="en"/>
              <a:t>Efficient Net</a:t>
            </a:r>
            <a:r>
              <a:rPr lang="en" sz="1800">
                <a:solidFill>
                  <a:schemeClr val="dk1"/>
                </a:solidFill>
              </a:rPr>
              <a:t>-B0 (pretrained CNN) without final classification layer</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Extracted CNN features pass through a linear embedding layer for vector representation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Embeddings are refined via a final classification layer for hotel ID prediction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Enables a distance-based similarity model while fine-tuning embeddings to capture unique hotel characteristics</a:t>
            </a:r>
            <a:endParaRPr sz="1800">
              <a:solidFill>
                <a:srgbClr val="272727"/>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Feature Engineering </a:t>
            </a:r>
            <a:endParaRPr/>
          </a:p>
        </p:txBody>
      </p:sp>
      <p:sp>
        <p:nvSpPr>
          <p:cNvPr id="111" name="Google Shape;111;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Similarity Search for Image Matching</a:t>
            </a:r>
            <a:endParaRPr/>
          </a:p>
          <a:p>
            <a:pPr indent="-342900" lvl="0" marL="457200" rtl="0" algn="l">
              <a:spcBef>
                <a:spcPts val="1200"/>
              </a:spcBef>
              <a:spcAft>
                <a:spcPts val="0"/>
              </a:spcAft>
              <a:buSzPts val="1800"/>
              <a:buChar char="●"/>
            </a:pPr>
            <a:r>
              <a:rPr lang="en"/>
              <a:t>Uses cosine similarity and euclidean distance to </a:t>
            </a:r>
            <a:r>
              <a:rPr lang="en"/>
              <a:t>compare</a:t>
            </a:r>
            <a:r>
              <a:rPr lang="en"/>
              <a:t> image embeddings </a:t>
            </a:r>
            <a:endParaRPr/>
          </a:p>
          <a:p>
            <a:pPr indent="-342900" lvl="0" marL="457200" rtl="0" algn="l">
              <a:spcBef>
                <a:spcPts val="0"/>
              </a:spcBef>
              <a:spcAft>
                <a:spcPts val="0"/>
              </a:spcAft>
              <a:buSzPts val="1800"/>
              <a:buChar char="●"/>
            </a:pPr>
            <a:r>
              <a:rPr lang="en"/>
              <a:t>During the interface, the model:</a:t>
            </a:r>
            <a:endParaRPr/>
          </a:p>
          <a:p>
            <a:pPr indent="-317500" lvl="1" marL="914400" rtl="0" algn="l">
              <a:spcBef>
                <a:spcPts val="0"/>
              </a:spcBef>
              <a:spcAft>
                <a:spcPts val="0"/>
              </a:spcAft>
              <a:buSzPts val="1400"/>
              <a:buAutoNum type="alphaLcPeriod"/>
            </a:pPr>
            <a:r>
              <a:rPr lang="en"/>
              <a:t>Extracts embeddings from a query image</a:t>
            </a:r>
            <a:endParaRPr/>
          </a:p>
          <a:p>
            <a:pPr indent="-317500" lvl="1" marL="914400" rtl="0" algn="l">
              <a:spcBef>
                <a:spcPts val="0"/>
              </a:spcBef>
              <a:spcAft>
                <a:spcPts val="0"/>
              </a:spcAft>
              <a:buSzPts val="1400"/>
              <a:buAutoNum type="alphaLcPeriod"/>
            </a:pPr>
            <a:r>
              <a:rPr lang="en"/>
              <a:t>Finds the </a:t>
            </a:r>
            <a:r>
              <a:rPr lang="en"/>
              <a:t>closest</a:t>
            </a:r>
            <a:r>
              <a:rPr lang="en"/>
              <a:t> matching images from the training set </a:t>
            </a:r>
            <a:endParaRPr/>
          </a:p>
          <a:p>
            <a:pPr indent="-317500" lvl="1" marL="914400" rtl="0" algn="l">
              <a:spcBef>
                <a:spcPts val="0"/>
              </a:spcBef>
              <a:spcAft>
                <a:spcPts val="0"/>
              </a:spcAft>
              <a:buSzPts val="1400"/>
              <a:buAutoNum type="alphaLcPeriod"/>
            </a:pPr>
            <a:r>
              <a:rPr lang="en"/>
              <a:t>Ranks the top 5 most similar images for </a:t>
            </a:r>
            <a:r>
              <a:rPr lang="en"/>
              <a:t>classification</a:t>
            </a:r>
            <a:endParaRPr/>
          </a:p>
          <a:p>
            <a:pPr indent="-342900" lvl="0" marL="457200" rtl="0" algn="l">
              <a:spcBef>
                <a:spcPts val="0"/>
              </a:spcBef>
              <a:spcAft>
                <a:spcPts val="0"/>
              </a:spcAft>
              <a:buSzPts val="1800"/>
              <a:buChar char="●"/>
            </a:pPr>
            <a:r>
              <a:rPr lang="en"/>
              <a:t>Allows for more flexible than strict classification, as similar hotels can have overlapping visual features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Feature Engineering </a:t>
            </a:r>
            <a:endParaRPr/>
          </a:p>
          <a:p>
            <a:pPr indent="0" lvl="0" marL="0" rtl="0" algn="l">
              <a:spcBef>
                <a:spcPts val="0"/>
              </a:spcBef>
              <a:spcAft>
                <a:spcPts val="0"/>
              </a:spcAft>
              <a:buNone/>
            </a:pPr>
            <a:r>
              <a:t/>
            </a:r>
            <a:endParaRPr/>
          </a:p>
        </p:txBody>
      </p:sp>
      <p:sp>
        <p:nvSpPr>
          <p:cNvPr id="117" name="Google Shape;117;p21"/>
          <p:cNvSpPr txBox="1"/>
          <p:nvPr>
            <p:ph idx="1" type="body"/>
          </p:nvPr>
        </p:nvSpPr>
        <p:spPr>
          <a:xfrm>
            <a:off x="387900" y="1261224"/>
            <a:ext cx="8368200" cy="307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Handling class imbalance with rebalancing</a:t>
            </a:r>
            <a:endParaRPr/>
          </a:p>
          <a:p>
            <a:pPr indent="-342900" lvl="0" marL="457200" rtl="0" algn="l">
              <a:spcBef>
                <a:spcPts val="1200"/>
              </a:spcBef>
              <a:spcAft>
                <a:spcPts val="0"/>
              </a:spcAft>
              <a:buSzPts val="1800"/>
              <a:buChar char="●"/>
            </a:pPr>
            <a:r>
              <a:rPr lang="en"/>
              <a:t>The dataset had a high imbalance, with some hotels having hundreds of images while others had a few</a:t>
            </a:r>
            <a:endParaRPr/>
          </a:p>
          <a:p>
            <a:pPr indent="-342900" lvl="0" marL="457200" rtl="0" algn="l">
              <a:spcBef>
                <a:spcPts val="0"/>
              </a:spcBef>
              <a:spcAft>
                <a:spcPts val="0"/>
              </a:spcAft>
              <a:buSzPts val="1800"/>
              <a:buChar char="●"/>
            </a:pPr>
            <a:r>
              <a:rPr lang="en"/>
              <a:t>As a result, the number of images per hotel were rescaled using a non-linear scaling function</a:t>
            </a:r>
            <a:endParaRPr/>
          </a:p>
          <a:p>
            <a:pPr indent="-342900" lvl="0" marL="457200" rtl="0" algn="l">
              <a:spcBef>
                <a:spcPts val="0"/>
              </a:spcBef>
              <a:spcAft>
                <a:spcPts val="0"/>
              </a:spcAft>
              <a:buSzPts val="1800"/>
              <a:buChar char="●"/>
            </a:pPr>
            <a:r>
              <a:rPr lang="en"/>
              <a:t>Created a new balanced dataset (train_balanced.csv) with more representative hotel images </a:t>
            </a:r>
            <a:endParaRPr/>
          </a:p>
          <a:p>
            <a:pPr indent="-342900" lvl="0" marL="457200" rtl="0" algn="l">
              <a:spcBef>
                <a:spcPts val="0"/>
              </a:spcBef>
              <a:spcAft>
                <a:spcPts val="0"/>
              </a:spcAft>
              <a:buSzPts val="1800"/>
              <a:buChar char="●"/>
            </a:pPr>
            <a:r>
              <a:rPr lang="en"/>
              <a:t>Prevented overfitting to dominant hotel classes</a:t>
            </a:r>
            <a:endParaRPr/>
          </a:p>
          <a:p>
            <a:pPr indent="-342900" lvl="0" marL="457200" rtl="0" algn="l">
              <a:spcBef>
                <a:spcPts val="0"/>
              </a:spcBef>
              <a:spcAft>
                <a:spcPts val="0"/>
              </a:spcAft>
              <a:buSzPts val="1800"/>
              <a:buChar char="●"/>
            </a:pPr>
            <a:r>
              <a:rPr lang="en"/>
              <a:t>Improves </a:t>
            </a:r>
            <a:r>
              <a:rPr lang="en"/>
              <a:t>generalization</a:t>
            </a:r>
            <a:r>
              <a:rPr lang="en"/>
              <a:t> to unseen hotel images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